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 id="2147483663" r:id="rId2"/>
  </p:sldMasterIdLst>
  <p:notesMasterIdLst>
    <p:notesMasterId r:id="rId56"/>
  </p:notesMasterIdLst>
  <p:sldIdLst>
    <p:sldId id="256" r:id="rId3"/>
    <p:sldId id="260" r:id="rId4"/>
    <p:sldId id="342" r:id="rId5"/>
    <p:sldId id="344" r:id="rId6"/>
    <p:sldId id="343" r:id="rId7"/>
    <p:sldId id="345" r:id="rId8"/>
    <p:sldId id="346" r:id="rId9"/>
    <p:sldId id="347" r:id="rId10"/>
    <p:sldId id="376" r:id="rId11"/>
    <p:sldId id="377" r:id="rId12"/>
    <p:sldId id="378" r:id="rId13"/>
    <p:sldId id="382" r:id="rId14"/>
    <p:sldId id="383" r:id="rId15"/>
    <p:sldId id="379" r:id="rId16"/>
    <p:sldId id="380" r:id="rId17"/>
    <p:sldId id="348" r:id="rId18"/>
    <p:sldId id="349" r:id="rId19"/>
    <p:sldId id="350" r:id="rId20"/>
    <p:sldId id="351" r:id="rId21"/>
    <p:sldId id="352" r:id="rId22"/>
    <p:sldId id="384" r:id="rId23"/>
    <p:sldId id="385" r:id="rId24"/>
    <p:sldId id="386" r:id="rId25"/>
    <p:sldId id="387" r:id="rId26"/>
    <p:sldId id="353" r:id="rId27"/>
    <p:sldId id="354" r:id="rId28"/>
    <p:sldId id="355" r:id="rId29"/>
    <p:sldId id="388" r:id="rId30"/>
    <p:sldId id="389" r:id="rId31"/>
    <p:sldId id="390" r:id="rId32"/>
    <p:sldId id="356" r:id="rId33"/>
    <p:sldId id="391" r:id="rId34"/>
    <p:sldId id="392" r:id="rId35"/>
    <p:sldId id="393" r:id="rId36"/>
    <p:sldId id="394" r:id="rId37"/>
    <p:sldId id="357" r:id="rId38"/>
    <p:sldId id="375" r:id="rId39"/>
    <p:sldId id="374" r:id="rId40"/>
    <p:sldId id="358" r:id="rId41"/>
    <p:sldId id="395" r:id="rId42"/>
    <p:sldId id="396" r:id="rId43"/>
    <p:sldId id="397" r:id="rId44"/>
    <p:sldId id="398" r:id="rId45"/>
    <p:sldId id="399" r:id="rId46"/>
    <p:sldId id="400" r:id="rId47"/>
    <p:sldId id="401" r:id="rId48"/>
    <p:sldId id="402" r:id="rId49"/>
    <p:sldId id="403" r:id="rId50"/>
    <p:sldId id="404" r:id="rId51"/>
    <p:sldId id="405" r:id="rId52"/>
    <p:sldId id="406" r:id="rId53"/>
    <p:sldId id="407" r:id="rId54"/>
    <p:sldId id="408" r:id="rId5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0000"/>
    <a:srgbClr val="00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048"/>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BB78D377-2CC3-498E-A2E3-20F5B617C054}" type="datetimeFigureOut">
              <a:rPr lang="ru-RU"/>
              <a:pPr>
                <a:defRPr/>
              </a:pPr>
              <a:t>05.02.2016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2F4325A6-DBF0-42F7-89F8-4B147AD3C6D1}"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Образ слайда 1"/>
          <p:cNvSpPr>
            <a:spLocks noGrp="1" noRot="1" noChangeAspect="1" noTextEdit="1"/>
          </p:cNvSpPr>
          <p:nvPr>
            <p:ph type="sldImg"/>
          </p:nvPr>
        </p:nvSpPr>
        <p:spPr bwMode="auto">
          <a:noFill/>
          <a:ln>
            <a:solidFill>
              <a:srgbClr val="000000"/>
            </a:solidFill>
            <a:miter lim="800000"/>
            <a:headEnd/>
            <a:tailEnd/>
          </a:ln>
        </p:spPr>
      </p:sp>
      <p:sp>
        <p:nvSpPr>
          <p:cNvPr id="60419"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ru-RU" smtClean="0"/>
          </a:p>
        </p:txBody>
      </p:sp>
      <p:sp>
        <p:nvSpPr>
          <p:cNvPr id="60420"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CCD1ADB-41D2-453A-BD8E-E991EE59C96F}" type="slidenum">
              <a:rPr lang="ru-RU"/>
              <a:pPr/>
              <a:t>32</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Образ слайда 1"/>
          <p:cNvSpPr>
            <a:spLocks noGrp="1" noRot="1" noChangeAspect="1" noTextEdit="1"/>
          </p:cNvSpPr>
          <p:nvPr>
            <p:ph type="sldImg"/>
          </p:nvPr>
        </p:nvSpPr>
        <p:spPr bwMode="auto">
          <a:noFill/>
          <a:ln>
            <a:solidFill>
              <a:srgbClr val="000000"/>
            </a:solidFill>
            <a:miter lim="800000"/>
            <a:headEnd/>
            <a:tailEnd/>
          </a:ln>
        </p:spPr>
      </p:sp>
      <p:sp>
        <p:nvSpPr>
          <p:cNvPr id="61443"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ru-RU" smtClean="0"/>
          </a:p>
        </p:txBody>
      </p:sp>
      <p:sp>
        <p:nvSpPr>
          <p:cNvPr id="61444"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B32E1F8-E691-45A7-B0E6-11A51F0BDAAA}" type="slidenum">
              <a:rPr lang="ru-RU"/>
              <a:pPr/>
              <a:t>44</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ru-RU"/>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ru-RU"/>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ru-RU"/>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ru-RU"/>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ru-RU"/>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ru-RU"/>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ru-RU"/>
            </a:p>
          </p:txBody>
        </p:sp>
      </p:grpSp>
      <p:sp>
        <p:nvSpPr>
          <p:cNvPr id="18443" name="Rectangle 11"/>
          <p:cNvSpPr>
            <a:spLocks noGrp="1" noChangeArrowheads="1"/>
          </p:cNvSpPr>
          <p:nvPr>
            <p:ph type="ctrTitle" sz="quarter"/>
          </p:nvPr>
        </p:nvSpPr>
        <p:spPr>
          <a:xfrm>
            <a:off x="685800" y="1736725"/>
            <a:ext cx="7772400" cy="1920875"/>
          </a:xfrm>
        </p:spPr>
        <p:txBody>
          <a:bodyPr/>
          <a:lstStyle>
            <a:lvl1pPr>
              <a:defRPr sz="6000"/>
            </a:lvl1pPr>
          </a:lstStyle>
          <a:p>
            <a:r>
              <a:rPr lang="ru-RU"/>
              <a:t>Образец заголовка</a:t>
            </a:r>
          </a:p>
        </p:txBody>
      </p:sp>
      <p:sp>
        <p:nvSpPr>
          <p:cNvPr id="18444"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ru-RU"/>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ru-RU"/>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4890A878-C5C8-459A-9AFB-9514D4FEA9CF}"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
          <p:cNvSpPr>
            <a:spLocks noGrp="1" noChangeArrowheads="1"/>
          </p:cNvSpPr>
          <p:nvPr>
            <p:ph type="dt" sz="half"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8B3DC63A-5DA6-42EF-A1F6-8A86F7BCAEE4}" type="slidenum">
              <a:rPr lang="ru-RU"/>
              <a:pPr>
                <a:defRPr/>
              </a:pPr>
              <a:t>‹#›</a:t>
            </a:fld>
            <a:endParaRPr lang="ru-RU"/>
          </a:p>
        </p:txBody>
      </p:sp>
      <p:sp>
        <p:nvSpPr>
          <p:cNvPr id="6"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
          <p:cNvSpPr>
            <a:spLocks noGrp="1" noChangeArrowheads="1"/>
          </p:cNvSpPr>
          <p:nvPr>
            <p:ph type="dt" sz="half"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CC300DFB-5403-4CBE-8690-0920F3398E7E}" type="slidenum">
              <a:rPr lang="ru-RU"/>
              <a:pPr>
                <a:defRPr/>
              </a:pPr>
              <a:t>‹#›</a:t>
            </a:fld>
            <a:endParaRPr lang="ru-RU"/>
          </a:p>
        </p:txBody>
      </p:sp>
      <p:sp>
        <p:nvSpPr>
          <p:cNvPr id="6"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3175" y="4267200"/>
            <a:ext cx="9140825" cy="2590800"/>
            <a:chOff x="2" y="2688"/>
            <a:chExt cx="5758" cy="1632"/>
          </a:xfrm>
        </p:grpSpPr>
        <p:sp>
          <p:nvSpPr>
            <p:cNvPr id="5" name="Freeform 3"/>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ru-RU"/>
            </a:p>
          </p:txBody>
        </p:sp>
        <p:grpSp>
          <p:nvGrpSpPr>
            <p:cNvPr id="6" name="Group 4"/>
            <p:cNvGrpSpPr>
              <a:grpSpLocks/>
            </p:cNvGrpSpPr>
            <p:nvPr userDrawn="1"/>
          </p:nvGrpSpPr>
          <p:grpSpPr bwMode="auto">
            <a:xfrm>
              <a:off x="3528" y="3715"/>
              <a:ext cx="792" cy="521"/>
              <a:chOff x="3527" y="3715"/>
              <a:chExt cx="792" cy="521"/>
            </a:xfrm>
          </p:grpSpPr>
          <p:sp>
            <p:nvSpPr>
              <p:cNvPr id="57"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a:defRPr/>
                </a:pPr>
                <a:endParaRPr lang="ru-RU"/>
              </a:p>
            </p:txBody>
          </p:sp>
          <p:sp>
            <p:nvSpPr>
              <p:cNvPr id="58"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a:defRPr/>
                </a:pPr>
                <a:endParaRPr lang="ru-RU"/>
              </a:p>
            </p:txBody>
          </p:sp>
          <p:sp>
            <p:nvSpPr>
              <p:cNvPr id="59"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ru-RU"/>
              </a:p>
            </p:txBody>
          </p:sp>
          <p:sp>
            <p:nvSpPr>
              <p:cNvPr id="60"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ru-RU"/>
              </a:p>
            </p:txBody>
          </p:sp>
          <p:sp>
            <p:nvSpPr>
              <p:cNvPr id="61"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ru-RU"/>
              </a:p>
            </p:txBody>
          </p:sp>
          <p:sp>
            <p:nvSpPr>
              <p:cNvPr id="62" name="Freeform 10"/>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a:defRPr/>
                </a:pPr>
                <a:endParaRPr lang="ru-RU"/>
              </a:p>
            </p:txBody>
          </p:sp>
          <p:sp>
            <p:nvSpPr>
              <p:cNvPr id="63" name="Freeform 11"/>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a:defRPr/>
                </a:pPr>
                <a:endParaRPr lang="ru-RU"/>
              </a:p>
            </p:txBody>
          </p:sp>
          <p:sp>
            <p:nvSpPr>
              <p:cNvPr id="64" name="Freeform 12"/>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ru-RU"/>
              </a:p>
            </p:txBody>
          </p:sp>
          <p:sp>
            <p:nvSpPr>
              <p:cNvPr id="65" name="Freeform 13"/>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a:defRPr/>
                </a:pPr>
                <a:endParaRPr lang="ru-RU"/>
              </a:p>
            </p:txBody>
          </p:sp>
          <p:sp>
            <p:nvSpPr>
              <p:cNvPr id="66" name="Freeform 14"/>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a:defRPr/>
                </a:pPr>
                <a:endParaRPr lang="ru-RU"/>
              </a:p>
            </p:txBody>
          </p:sp>
          <p:sp>
            <p:nvSpPr>
              <p:cNvPr id="67"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ru-RU"/>
              </a:p>
            </p:txBody>
          </p:sp>
        </p:grpSp>
        <p:grpSp>
          <p:nvGrpSpPr>
            <p:cNvPr id="7" name="Group 16"/>
            <p:cNvGrpSpPr>
              <a:grpSpLocks/>
            </p:cNvGrpSpPr>
            <p:nvPr userDrawn="1"/>
          </p:nvGrpSpPr>
          <p:grpSpPr bwMode="auto">
            <a:xfrm>
              <a:off x="1776" y="3631"/>
              <a:ext cx="1626" cy="683"/>
              <a:chOff x="1776" y="3631"/>
              <a:chExt cx="1626" cy="683"/>
            </a:xfrm>
          </p:grpSpPr>
          <p:sp>
            <p:nvSpPr>
              <p:cNvPr id="39"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a:defRPr/>
                </a:pPr>
                <a:endParaRPr lang="ru-RU"/>
              </a:p>
            </p:txBody>
          </p:sp>
          <p:sp>
            <p:nvSpPr>
              <p:cNvPr id="40"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a:defRPr/>
                </a:pPr>
                <a:endParaRPr lang="ru-RU"/>
              </a:p>
            </p:txBody>
          </p:sp>
          <p:sp>
            <p:nvSpPr>
              <p:cNvPr id="41"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a:defRPr/>
                </a:pPr>
                <a:endParaRPr lang="ru-RU"/>
              </a:p>
            </p:txBody>
          </p:sp>
          <p:sp>
            <p:nvSpPr>
              <p:cNvPr id="42"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ru-RU"/>
              </a:p>
            </p:txBody>
          </p:sp>
          <p:sp>
            <p:nvSpPr>
              <p:cNvPr id="43"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ru-RU"/>
              </a:p>
            </p:txBody>
          </p:sp>
          <p:sp>
            <p:nvSpPr>
              <p:cNvPr id="44"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ru-RU"/>
              </a:p>
            </p:txBody>
          </p:sp>
          <p:sp>
            <p:nvSpPr>
              <p:cNvPr id="45"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a:defRPr/>
                </a:pPr>
                <a:endParaRPr lang="ru-RU"/>
              </a:p>
            </p:txBody>
          </p:sp>
          <p:sp>
            <p:nvSpPr>
              <p:cNvPr id="46"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a:defRPr/>
                </a:pPr>
                <a:endParaRPr lang="ru-RU"/>
              </a:p>
            </p:txBody>
          </p:sp>
          <p:sp>
            <p:nvSpPr>
              <p:cNvPr id="47" name="Freeform 25"/>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a:defRPr/>
                </a:pPr>
                <a:endParaRPr lang="ru-RU"/>
              </a:p>
            </p:txBody>
          </p:sp>
          <p:sp>
            <p:nvSpPr>
              <p:cNvPr id="48" name="Freeform 26"/>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a:defRPr/>
                </a:pPr>
                <a:endParaRPr lang="ru-RU"/>
              </a:p>
            </p:txBody>
          </p:sp>
          <p:sp>
            <p:nvSpPr>
              <p:cNvPr id="49" name="Freeform 27"/>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a:defRPr/>
                </a:pPr>
                <a:endParaRPr lang="ru-RU"/>
              </a:p>
            </p:txBody>
          </p:sp>
          <p:sp>
            <p:nvSpPr>
              <p:cNvPr id="50" name="Freeform 28"/>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a:defRPr/>
                </a:pPr>
                <a:endParaRPr lang="ru-RU"/>
              </a:p>
            </p:txBody>
          </p:sp>
          <p:sp>
            <p:nvSpPr>
              <p:cNvPr id="51" name="Freeform 29"/>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pPr>
                  <a:defRPr/>
                </a:pPr>
                <a:endParaRPr lang="ru-RU"/>
              </a:p>
            </p:txBody>
          </p:sp>
          <p:sp>
            <p:nvSpPr>
              <p:cNvPr id="52" name="Freeform 30"/>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pPr>
                  <a:defRPr/>
                </a:pPr>
                <a:endParaRPr lang="ru-RU"/>
              </a:p>
            </p:txBody>
          </p:sp>
          <p:sp>
            <p:nvSpPr>
              <p:cNvPr id="53" name="Freeform 31"/>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ru-RU"/>
              </a:p>
            </p:txBody>
          </p:sp>
          <p:sp>
            <p:nvSpPr>
              <p:cNvPr id="54" name="Freeform 32"/>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ru-RU"/>
              </a:p>
            </p:txBody>
          </p:sp>
          <p:sp>
            <p:nvSpPr>
              <p:cNvPr id="55" name="Freeform 33"/>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ru-RU"/>
              </a:p>
            </p:txBody>
          </p:sp>
          <p:sp>
            <p:nvSpPr>
              <p:cNvPr id="56" name="Freeform 34"/>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pPr>
                  <a:defRPr/>
                </a:pPr>
                <a:endParaRPr lang="ru-RU"/>
              </a:p>
            </p:txBody>
          </p:sp>
        </p:grpSp>
        <p:grpSp>
          <p:nvGrpSpPr>
            <p:cNvPr id="8" name="Group 35"/>
            <p:cNvGrpSpPr>
              <a:grpSpLocks/>
            </p:cNvGrpSpPr>
            <p:nvPr userDrawn="1"/>
          </p:nvGrpSpPr>
          <p:grpSpPr bwMode="auto">
            <a:xfrm>
              <a:off x="4128" y="3360"/>
              <a:ext cx="1351" cy="821"/>
              <a:chOff x="4128" y="3360"/>
              <a:chExt cx="1351" cy="821"/>
            </a:xfrm>
          </p:grpSpPr>
          <p:sp>
            <p:nvSpPr>
              <p:cNvPr id="22" name="Freeform 36"/>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ru-RU"/>
              </a:p>
            </p:txBody>
          </p:sp>
          <p:sp>
            <p:nvSpPr>
              <p:cNvPr id="23" name="Freeform 37"/>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ru-RU"/>
              </a:p>
            </p:txBody>
          </p:sp>
          <p:sp>
            <p:nvSpPr>
              <p:cNvPr id="24" name="Freeform 38"/>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a:defRPr/>
                </a:pPr>
                <a:endParaRPr lang="ru-RU"/>
              </a:p>
            </p:txBody>
          </p:sp>
          <p:sp>
            <p:nvSpPr>
              <p:cNvPr id="25" name="Freeform 39"/>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ru-RU"/>
              </a:p>
            </p:txBody>
          </p:sp>
          <p:sp>
            <p:nvSpPr>
              <p:cNvPr id="26" name="Freeform 40"/>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ru-RU"/>
              </a:p>
            </p:txBody>
          </p:sp>
          <p:sp>
            <p:nvSpPr>
              <p:cNvPr id="27" name="Freeform 41"/>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ru-RU"/>
              </a:p>
            </p:txBody>
          </p:sp>
          <p:sp>
            <p:nvSpPr>
              <p:cNvPr id="28" name="Freeform 42"/>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ru-RU"/>
              </a:p>
            </p:txBody>
          </p:sp>
          <p:sp>
            <p:nvSpPr>
              <p:cNvPr id="29" name="Freeform 43"/>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pPr>
                  <a:defRPr/>
                </a:pPr>
                <a:endParaRPr lang="ru-RU"/>
              </a:p>
            </p:txBody>
          </p:sp>
          <p:sp>
            <p:nvSpPr>
              <p:cNvPr id="30" name="Freeform 44"/>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a:defRPr/>
                </a:pPr>
                <a:endParaRPr lang="ru-RU"/>
              </a:p>
            </p:txBody>
          </p:sp>
          <p:sp>
            <p:nvSpPr>
              <p:cNvPr id="31" name="Freeform 45"/>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ru-RU"/>
              </a:p>
            </p:txBody>
          </p:sp>
          <p:sp>
            <p:nvSpPr>
              <p:cNvPr id="32" name="Freeform 46"/>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ru-RU"/>
              </a:p>
            </p:txBody>
          </p:sp>
          <p:sp>
            <p:nvSpPr>
              <p:cNvPr id="33"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a:defRPr/>
                </a:pPr>
                <a:endParaRPr lang="ru-RU"/>
              </a:p>
            </p:txBody>
          </p:sp>
          <p:sp>
            <p:nvSpPr>
              <p:cNvPr id="34"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a:defRPr/>
                </a:pPr>
                <a:endParaRPr lang="ru-RU"/>
              </a:p>
            </p:txBody>
          </p:sp>
          <p:sp>
            <p:nvSpPr>
              <p:cNvPr id="35"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ru-RU"/>
              </a:p>
            </p:txBody>
          </p:sp>
          <p:sp>
            <p:nvSpPr>
              <p:cNvPr id="36"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ru-RU"/>
              </a:p>
            </p:txBody>
          </p:sp>
          <p:sp>
            <p:nvSpPr>
              <p:cNvPr id="37"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ru-RU"/>
              </a:p>
            </p:txBody>
          </p:sp>
          <p:sp>
            <p:nvSpPr>
              <p:cNvPr id="38"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ru-RU"/>
              </a:p>
            </p:txBody>
          </p:sp>
        </p:grpSp>
        <p:grpSp>
          <p:nvGrpSpPr>
            <p:cNvPr id="9" name="Group 53"/>
            <p:cNvGrpSpPr>
              <a:grpSpLocks/>
            </p:cNvGrpSpPr>
            <p:nvPr userDrawn="1"/>
          </p:nvGrpSpPr>
          <p:grpSpPr bwMode="auto">
            <a:xfrm>
              <a:off x="5280" y="3024"/>
              <a:ext cx="425" cy="258"/>
              <a:chOff x="5280" y="3024"/>
              <a:chExt cx="425" cy="258"/>
            </a:xfrm>
          </p:grpSpPr>
          <p:sp>
            <p:nvSpPr>
              <p:cNvPr id="10" name="Freeform 54"/>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ru-RU"/>
              </a:p>
            </p:txBody>
          </p:sp>
          <p:sp>
            <p:nvSpPr>
              <p:cNvPr id="11" name="Freeform 55"/>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ru-RU"/>
              </a:p>
            </p:txBody>
          </p:sp>
          <p:sp>
            <p:nvSpPr>
              <p:cNvPr id="12" name="Freeform 56"/>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ru-RU"/>
              </a:p>
            </p:txBody>
          </p:sp>
          <p:sp>
            <p:nvSpPr>
              <p:cNvPr id="13" name="Freeform 57"/>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ru-RU"/>
              </a:p>
            </p:txBody>
          </p:sp>
          <p:sp>
            <p:nvSpPr>
              <p:cNvPr id="14" name="Freeform 58"/>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ru-RU"/>
              </a:p>
            </p:txBody>
          </p:sp>
          <p:sp>
            <p:nvSpPr>
              <p:cNvPr id="15" name="Freeform 59"/>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ru-RU"/>
              </a:p>
            </p:txBody>
          </p:sp>
          <p:sp>
            <p:nvSpPr>
              <p:cNvPr id="16" name="Freeform 60"/>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ru-RU"/>
              </a:p>
            </p:txBody>
          </p:sp>
          <p:grpSp>
            <p:nvGrpSpPr>
              <p:cNvPr id="17" name="Group 61"/>
              <p:cNvGrpSpPr>
                <a:grpSpLocks/>
              </p:cNvGrpSpPr>
              <p:nvPr/>
            </p:nvGrpSpPr>
            <p:grpSpPr bwMode="auto">
              <a:xfrm>
                <a:off x="5381" y="3085"/>
                <a:ext cx="227" cy="132"/>
                <a:chOff x="5381" y="3085"/>
                <a:chExt cx="227" cy="132"/>
              </a:xfrm>
            </p:grpSpPr>
            <p:sp>
              <p:nvSpPr>
                <p:cNvPr id="18"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ru-RU"/>
                </a:p>
              </p:txBody>
            </p:sp>
            <p:sp>
              <p:nvSpPr>
                <p:cNvPr id="19"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ru-RU"/>
                </a:p>
              </p:txBody>
            </p:sp>
            <p:sp>
              <p:nvSpPr>
                <p:cNvPr id="20"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ru-RU"/>
                </a:p>
              </p:txBody>
            </p:sp>
            <p:sp>
              <p:nvSpPr>
                <p:cNvPr id="21"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ru-RU"/>
                </a:p>
              </p:txBody>
            </p:sp>
          </p:grpSp>
        </p:grpSp>
      </p:grpSp>
      <p:sp>
        <p:nvSpPr>
          <p:cNvPr id="46146" name="Rectangle 66"/>
          <p:cNvSpPr>
            <a:spLocks noGrp="1" noChangeArrowheads="1"/>
          </p:cNvSpPr>
          <p:nvPr>
            <p:ph type="ctrTitle" sz="quarter"/>
          </p:nvPr>
        </p:nvSpPr>
        <p:spPr>
          <a:xfrm>
            <a:off x="685800" y="1692275"/>
            <a:ext cx="7772400" cy="1736725"/>
          </a:xfrm>
        </p:spPr>
        <p:txBody>
          <a:bodyPr anchor="b"/>
          <a:lstStyle>
            <a:lvl1pPr>
              <a:defRPr sz="5400"/>
            </a:lvl1pPr>
          </a:lstStyle>
          <a:p>
            <a:r>
              <a:rPr lang="ru-RU"/>
              <a:t>Образец заголовка</a:t>
            </a:r>
          </a:p>
        </p:txBody>
      </p:sp>
      <p:sp>
        <p:nvSpPr>
          <p:cNvPr id="46147" name="Rectangle 67"/>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68" name="Rectangle 68"/>
          <p:cNvSpPr>
            <a:spLocks noGrp="1" noChangeArrowheads="1"/>
          </p:cNvSpPr>
          <p:nvPr>
            <p:ph type="dt" sz="quarter" idx="10"/>
          </p:nvPr>
        </p:nvSpPr>
        <p:spPr>
          <a:xfrm>
            <a:off x="457200" y="6248400"/>
            <a:ext cx="2133600" cy="457200"/>
          </a:xfrm>
        </p:spPr>
        <p:txBody>
          <a:bodyPr/>
          <a:lstStyle>
            <a:lvl1pPr>
              <a:defRPr/>
            </a:lvl1pPr>
          </a:lstStyle>
          <a:p>
            <a:pPr>
              <a:defRPr/>
            </a:pPr>
            <a:endParaRPr lang="ru-RU"/>
          </a:p>
        </p:txBody>
      </p:sp>
      <p:sp>
        <p:nvSpPr>
          <p:cNvPr id="69" name="Rectangle 69"/>
          <p:cNvSpPr>
            <a:spLocks noGrp="1" noChangeArrowheads="1"/>
          </p:cNvSpPr>
          <p:nvPr>
            <p:ph type="ftr" sz="quarter" idx="11"/>
          </p:nvPr>
        </p:nvSpPr>
        <p:spPr>
          <a:xfrm>
            <a:off x="3124200" y="6248400"/>
            <a:ext cx="2895600" cy="457200"/>
          </a:xfrm>
        </p:spPr>
        <p:txBody>
          <a:bodyPr/>
          <a:lstStyle>
            <a:lvl1pPr>
              <a:defRPr/>
            </a:lvl1pPr>
          </a:lstStyle>
          <a:p>
            <a:pPr>
              <a:defRPr/>
            </a:pPr>
            <a:endParaRPr lang="ru-RU"/>
          </a:p>
        </p:txBody>
      </p:sp>
      <p:sp>
        <p:nvSpPr>
          <p:cNvPr id="70" name="Rectangle 70"/>
          <p:cNvSpPr>
            <a:spLocks noGrp="1" noChangeArrowheads="1"/>
          </p:cNvSpPr>
          <p:nvPr>
            <p:ph type="sldNum" sz="quarter" idx="12"/>
          </p:nvPr>
        </p:nvSpPr>
        <p:spPr>
          <a:xfrm>
            <a:off x="6553200" y="6248400"/>
            <a:ext cx="2133600" cy="457200"/>
          </a:xfrm>
        </p:spPr>
        <p:txBody>
          <a:bodyPr/>
          <a:lstStyle>
            <a:lvl1pPr>
              <a:defRPr/>
            </a:lvl1pPr>
          </a:lstStyle>
          <a:p>
            <a:pPr>
              <a:defRPr/>
            </a:pPr>
            <a:fld id="{245E618B-F566-45FC-83AE-CA76B174DBF4}" type="slidenum">
              <a:rPr lang="ru-RU"/>
              <a:pPr>
                <a:defRPr/>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69"/>
          <p:cNvSpPr>
            <a:spLocks noGrp="1" noChangeArrowheads="1"/>
          </p:cNvSpPr>
          <p:nvPr>
            <p:ph type="dt" sz="half" idx="10"/>
          </p:nvPr>
        </p:nvSpPr>
        <p:spPr>
          <a:ln/>
        </p:spPr>
        <p:txBody>
          <a:bodyPr/>
          <a:lstStyle>
            <a:lvl1pPr>
              <a:defRPr/>
            </a:lvl1pPr>
          </a:lstStyle>
          <a:p>
            <a:pPr>
              <a:defRPr/>
            </a:pPr>
            <a:endParaRPr lang="ru-RU"/>
          </a:p>
        </p:txBody>
      </p:sp>
      <p:sp>
        <p:nvSpPr>
          <p:cNvPr id="5" name="Rectangle 70"/>
          <p:cNvSpPr>
            <a:spLocks noGrp="1" noChangeArrowheads="1"/>
          </p:cNvSpPr>
          <p:nvPr>
            <p:ph type="ftr" sz="quarter" idx="11"/>
          </p:nvPr>
        </p:nvSpPr>
        <p:spPr>
          <a:ln/>
        </p:spPr>
        <p:txBody>
          <a:bodyPr/>
          <a:lstStyle>
            <a:lvl1pPr>
              <a:defRPr/>
            </a:lvl1pPr>
          </a:lstStyle>
          <a:p>
            <a:pPr>
              <a:defRPr/>
            </a:pPr>
            <a:endParaRPr lang="ru-RU"/>
          </a:p>
        </p:txBody>
      </p:sp>
      <p:sp>
        <p:nvSpPr>
          <p:cNvPr id="6" name="Rectangle 71"/>
          <p:cNvSpPr>
            <a:spLocks noGrp="1" noChangeArrowheads="1"/>
          </p:cNvSpPr>
          <p:nvPr>
            <p:ph type="sldNum" sz="quarter" idx="12"/>
          </p:nvPr>
        </p:nvSpPr>
        <p:spPr>
          <a:ln/>
        </p:spPr>
        <p:txBody>
          <a:bodyPr/>
          <a:lstStyle>
            <a:lvl1pPr>
              <a:defRPr/>
            </a:lvl1pPr>
          </a:lstStyle>
          <a:p>
            <a:pPr>
              <a:defRPr/>
            </a:pPr>
            <a:fld id="{60CBBFE1-9CB4-448C-9E2D-EE25C21F8414}" type="slidenum">
              <a:rPr lang="ru-RU"/>
              <a:pPr>
                <a:defRPr/>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69"/>
          <p:cNvSpPr>
            <a:spLocks noGrp="1" noChangeArrowheads="1"/>
          </p:cNvSpPr>
          <p:nvPr>
            <p:ph type="dt" sz="half" idx="10"/>
          </p:nvPr>
        </p:nvSpPr>
        <p:spPr>
          <a:ln/>
        </p:spPr>
        <p:txBody>
          <a:bodyPr/>
          <a:lstStyle>
            <a:lvl1pPr>
              <a:defRPr/>
            </a:lvl1pPr>
          </a:lstStyle>
          <a:p>
            <a:pPr>
              <a:defRPr/>
            </a:pPr>
            <a:endParaRPr lang="ru-RU"/>
          </a:p>
        </p:txBody>
      </p:sp>
      <p:sp>
        <p:nvSpPr>
          <p:cNvPr id="5" name="Rectangle 70"/>
          <p:cNvSpPr>
            <a:spLocks noGrp="1" noChangeArrowheads="1"/>
          </p:cNvSpPr>
          <p:nvPr>
            <p:ph type="ftr" sz="quarter" idx="11"/>
          </p:nvPr>
        </p:nvSpPr>
        <p:spPr>
          <a:ln/>
        </p:spPr>
        <p:txBody>
          <a:bodyPr/>
          <a:lstStyle>
            <a:lvl1pPr>
              <a:defRPr/>
            </a:lvl1pPr>
          </a:lstStyle>
          <a:p>
            <a:pPr>
              <a:defRPr/>
            </a:pPr>
            <a:endParaRPr lang="ru-RU"/>
          </a:p>
        </p:txBody>
      </p:sp>
      <p:sp>
        <p:nvSpPr>
          <p:cNvPr id="6" name="Rectangle 71"/>
          <p:cNvSpPr>
            <a:spLocks noGrp="1" noChangeArrowheads="1"/>
          </p:cNvSpPr>
          <p:nvPr>
            <p:ph type="sldNum" sz="quarter" idx="12"/>
          </p:nvPr>
        </p:nvSpPr>
        <p:spPr>
          <a:ln/>
        </p:spPr>
        <p:txBody>
          <a:bodyPr/>
          <a:lstStyle>
            <a:lvl1pPr>
              <a:defRPr/>
            </a:lvl1pPr>
          </a:lstStyle>
          <a:p>
            <a:pPr>
              <a:defRPr/>
            </a:pPr>
            <a:fld id="{0E50E083-2E12-4EB7-8E64-635637348D49}" type="slidenum">
              <a:rPr lang="ru-RU"/>
              <a:pPr>
                <a:defRPr/>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69"/>
          <p:cNvSpPr>
            <a:spLocks noGrp="1" noChangeArrowheads="1"/>
          </p:cNvSpPr>
          <p:nvPr>
            <p:ph type="dt" sz="half" idx="10"/>
          </p:nvPr>
        </p:nvSpPr>
        <p:spPr>
          <a:ln/>
        </p:spPr>
        <p:txBody>
          <a:bodyPr/>
          <a:lstStyle>
            <a:lvl1pPr>
              <a:defRPr/>
            </a:lvl1pPr>
          </a:lstStyle>
          <a:p>
            <a:pPr>
              <a:defRPr/>
            </a:pPr>
            <a:endParaRPr lang="ru-RU"/>
          </a:p>
        </p:txBody>
      </p:sp>
      <p:sp>
        <p:nvSpPr>
          <p:cNvPr id="6" name="Rectangle 70"/>
          <p:cNvSpPr>
            <a:spLocks noGrp="1" noChangeArrowheads="1"/>
          </p:cNvSpPr>
          <p:nvPr>
            <p:ph type="ftr" sz="quarter" idx="11"/>
          </p:nvPr>
        </p:nvSpPr>
        <p:spPr>
          <a:ln/>
        </p:spPr>
        <p:txBody>
          <a:bodyPr/>
          <a:lstStyle>
            <a:lvl1pPr>
              <a:defRPr/>
            </a:lvl1pPr>
          </a:lstStyle>
          <a:p>
            <a:pPr>
              <a:defRPr/>
            </a:pPr>
            <a:endParaRPr lang="ru-RU"/>
          </a:p>
        </p:txBody>
      </p:sp>
      <p:sp>
        <p:nvSpPr>
          <p:cNvPr id="7" name="Rectangle 71"/>
          <p:cNvSpPr>
            <a:spLocks noGrp="1" noChangeArrowheads="1"/>
          </p:cNvSpPr>
          <p:nvPr>
            <p:ph type="sldNum" sz="quarter" idx="12"/>
          </p:nvPr>
        </p:nvSpPr>
        <p:spPr>
          <a:ln/>
        </p:spPr>
        <p:txBody>
          <a:bodyPr/>
          <a:lstStyle>
            <a:lvl1pPr>
              <a:defRPr/>
            </a:lvl1pPr>
          </a:lstStyle>
          <a:p>
            <a:pPr>
              <a:defRPr/>
            </a:pPr>
            <a:fld id="{9D855BC3-A2ED-42EB-ABD3-34D338CF5090}" type="slidenum">
              <a:rPr lang="ru-RU"/>
              <a:pPr>
                <a:defRPr/>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69"/>
          <p:cNvSpPr>
            <a:spLocks noGrp="1" noChangeArrowheads="1"/>
          </p:cNvSpPr>
          <p:nvPr>
            <p:ph type="dt" sz="half" idx="10"/>
          </p:nvPr>
        </p:nvSpPr>
        <p:spPr>
          <a:ln/>
        </p:spPr>
        <p:txBody>
          <a:bodyPr/>
          <a:lstStyle>
            <a:lvl1pPr>
              <a:defRPr/>
            </a:lvl1pPr>
          </a:lstStyle>
          <a:p>
            <a:pPr>
              <a:defRPr/>
            </a:pPr>
            <a:endParaRPr lang="ru-RU"/>
          </a:p>
        </p:txBody>
      </p:sp>
      <p:sp>
        <p:nvSpPr>
          <p:cNvPr id="8" name="Rectangle 70"/>
          <p:cNvSpPr>
            <a:spLocks noGrp="1" noChangeArrowheads="1"/>
          </p:cNvSpPr>
          <p:nvPr>
            <p:ph type="ftr" sz="quarter" idx="11"/>
          </p:nvPr>
        </p:nvSpPr>
        <p:spPr>
          <a:ln/>
        </p:spPr>
        <p:txBody>
          <a:bodyPr/>
          <a:lstStyle>
            <a:lvl1pPr>
              <a:defRPr/>
            </a:lvl1pPr>
          </a:lstStyle>
          <a:p>
            <a:pPr>
              <a:defRPr/>
            </a:pPr>
            <a:endParaRPr lang="ru-RU"/>
          </a:p>
        </p:txBody>
      </p:sp>
      <p:sp>
        <p:nvSpPr>
          <p:cNvPr id="9" name="Rectangle 71"/>
          <p:cNvSpPr>
            <a:spLocks noGrp="1" noChangeArrowheads="1"/>
          </p:cNvSpPr>
          <p:nvPr>
            <p:ph type="sldNum" sz="quarter" idx="12"/>
          </p:nvPr>
        </p:nvSpPr>
        <p:spPr>
          <a:ln/>
        </p:spPr>
        <p:txBody>
          <a:bodyPr/>
          <a:lstStyle>
            <a:lvl1pPr>
              <a:defRPr/>
            </a:lvl1pPr>
          </a:lstStyle>
          <a:p>
            <a:pPr>
              <a:defRPr/>
            </a:pPr>
            <a:fld id="{D91ECA8C-8AF0-4499-904A-08DDCA623A35}" type="slidenum">
              <a:rPr lang="ru-RU"/>
              <a:pPr>
                <a:defRPr/>
              </a:pPr>
              <a:t>‹#›</a:t>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69"/>
          <p:cNvSpPr>
            <a:spLocks noGrp="1" noChangeArrowheads="1"/>
          </p:cNvSpPr>
          <p:nvPr>
            <p:ph type="dt" sz="half" idx="10"/>
          </p:nvPr>
        </p:nvSpPr>
        <p:spPr>
          <a:ln/>
        </p:spPr>
        <p:txBody>
          <a:bodyPr/>
          <a:lstStyle>
            <a:lvl1pPr>
              <a:defRPr/>
            </a:lvl1pPr>
          </a:lstStyle>
          <a:p>
            <a:pPr>
              <a:defRPr/>
            </a:pPr>
            <a:endParaRPr lang="ru-RU"/>
          </a:p>
        </p:txBody>
      </p:sp>
      <p:sp>
        <p:nvSpPr>
          <p:cNvPr id="4" name="Rectangle 70"/>
          <p:cNvSpPr>
            <a:spLocks noGrp="1" noChangeArrowheads="1"/>
          </p:cNvSpPr>
          <p:nvPr>
            <p:ph type="ftr" sz="quarter" idx="11"/>
          </p:nvPr>
        </p:nvSpPr>
        <p:spPr>
          <a:ln/>
        </p:spPr>
        <p:txBody>
          <a:bodyPr/>
          <a:lstStyle>
            <a:lvl1pPr>
              <a:defRPr/>
            </a:lvl1pPr>
          </a:lstStyle>
          <a:p>
            <a:pPr>
              <a:defRPr/>
            </a:pPr>
            <a:endParaRPr lang="ru-RU"/>
          </a:p>
        </p:txBody>
      </p:sp>
      <p:sp>
        <p:nvSpPr>
          <p:cNvPr id="5" name="Rectangle 71"/>
          <p:cNvSpPr>
            <a:spLocks noGrp="1" noChangeArrowheads="1"/>
          </p:cNvSpPr>
          <p:nvPr>
            <p:ph type="sldNum" sz="quarter" idx="12"/>
          </p:nvPr>
        </p:nvSpPr>
        <p:spPr>
          <a:ln/>
        </p:spPr>
        <p:txBody>
          <a:bodyPr/>
          <a:lstStyle>
            <a:lvl1pPr>
              <a:defRPr/>
            </a:lvl1pPr>
          </a:lstStyle>
          <a:p>
            <a:pPr>
              <a:defRPr/>
            </a:pPr>
            <a:fld id="{12B47E40-FC77-488D-B5BF-E5BE8F518175}" type="slidenum">
              <a:rPr lang="ru-RU"/>
              <a:pPr>
                <a:defRPr/>
              </a:pPr>
              <a:t>‹#›</a:t>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69"/>
          <p:cNvSpPr>
            <a:spLocks noGrp="1" noChangeArrowheads="1"/>
          </p:cNvSpPr>
          <p:nvPr>
            <p:ph type="dt" sz="half" idx="10"/>
          </p:nvPr>
        </p:nvSpPr>
        <p:spPr>
          <a:ln/>
        </p:spPr>
        <p:txBody>
          <a:bodyPr/>
          <a:lstStyle>
            <a:lvl1pPr>
              <a:defRPr/>
            </a:lvl1pPr>
          </a:lstStyle>
          <a:p>
            <a:pPr>
              <a:defRPr/>
            </a:pPr>
            <a:endParaRPr lang="ru-RU"/>
          </a:p>
        </p:txBody>
      </p:sp>
      <p:sp>
        <p:nvSpPr>
          <p:cNvPr id="3" name="Rectangle 70"/>
          <p:cNvSpPr>
            <a:spLocks noGrp="1" noChangeArrowheads="1"/>
          </p:cNvSpPr>
          <p:nvPr>
            <p:ph type="ftr" sz="quarter" idx="11"/>
          </p:nvPr>
        </p:nvSpPr>
        <p:spPr>
          <a:ln/>
        </p:spPr>
        <p:txBody>
          <a:bodyPr/>
          <a:lstStyle>
            <a:lvl1pPr>
              <a:defRPr/>
            </a:lvl1pPr>
          </a:lstStyle>
          <a:p>
            <a:pPr>
              <a:defRPr/>
            </a:pPr>
            <a:endParaRPr lang="ru-RU"/>
          </a:p>
        </p:txBody>
      </p:sp>
      <p:sp>
        <p:nvSpPr>
          <p:cNvPr id="4" name="Rectangle 71"/>
          <p:cNvSpPr>
            <a:spLocks noGrp="1" noChangeArrowheads="1"/>
          </p:cNvSpPr>
          <p:nvPr>
            <p:ph type="sldNum" sz="quarter" idx="12"/>
          </p:nvPr>
        </p:nvSpPr>
        <p:spPr>
          <a:ln/>
        </p:spPr>
        <p:txBody>
          <a:bodyPr/>
          <a:lstStyle>
            <a:lvl1pPr>
              <a:defRPr/>
            </a:lvl1pPr>
          </a:lstStyle>
          <a:p>
            <a:pPr>
              <a:defRPr/>
            </a:pPr>
            <a:fld id="{216727D8-D11F-4D81-8DAC-42A91DA22259}" type="slidenum">
              <a:rPr lang="ru-RU"/>
              <a:pPr>
                <a:defRPr/>
              </a:pPr>
              <a:t>‹#›</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69"/>
          <p:cNvSpPr>
            <a:spLocks noGrp="1" noChangeArrowheads="1"/>
          </p:cNvSpPr>
          <p:nvPr>
            <p:ph type="dt" sz="half" idx="10"/>
          </p:nvPr>
        </p:nvSpPr>
        <p:spPr>
          <a:ln/>
        </p:spPr>
        <p:txBody>
          <a:bodyPr/>
          <a:lstStyle>
            <a:lvl1pPr>
              <a:defRPr/>
            </a:lvl1pPr>
          </a:lstStyle>
          <a:p>
            <a:pPr>
              <a:defRPr/>
            </a:pPr>
            <a:endParaRPr lang="ru-RU"/>
          </a:p>
        </p:txBody>
      </p:sp>
      <p:sp>
        <p:nvSpPr>
          <p:cNvPr id="6" name="Rectangle 70"/>
          <p:cNvSpPr>
            <a:spLocks noGrp="1" noChangeArrowheads="1"/>
          </p:cNvSpPr>
          <p:nvPr>
            <p:ph type="ftr" sz="quarter" idx="11"/>
          </p:nvPr>
        </p:nvSpPr>
        <p:spPr>
          <a:ln/>
        </p:spPr>
        <p:txBody>
          <a:bodyPr/>
          <a:lstStyle>
            <a:lvl1pPr>
              <a:defRPr/>
            </a:lvl1pPr>
          </a:lstStyle>
          <a:p>
            <a:pPr>
              <a:defRPr/>
            </a:pPr>
            <a:endParaRPr lang="ru-RU"/>
          </a:p>
        </p:txBody>
      </p:sp>
      <p:sp>
        <p:nvSpPr>
          <p:cNvPr id="7" name="Rectangle 71"/>
          <p:cNvSpPr>
            <a:spLocks noGrp="1" noChangeArrowheads="1"/>
          </p:cNvSpPr>
          <p:nvPr>
            <p:ph type="sldNum" sz="quarter" idx="12"/>
          </p:nvPr>
        </p:nvSpPr>
        <p:spPr>
          <a:ln/>
        </p:spPr>
        <p:txBody>
          <a:bodyPr/>
          <a:lstStyle>
            <a:lvl1pPr>
              <a:defRPr/>
            </a:lvl1pPr>
          </a:lstStyle>
          <a:p>
            <a:pPr>
              <a:defRPr/>
            </a:pPr>
            <a:fld id="{BED36AE7-A0E2-48E4-A93E-AB9FCBAD7F07}"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
          <p:cNvSpPr>
            <a:spLocks noGrp="1" noChangeArrowheads="1"/>
          </p:cNvSpPr>
          <p:nvPr>
            <p:ph type="dt" sz="half"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4AAF2511-2041-4C1E-9A55-76646FEE49CD}" type="slidenum">
              <a:rPr lang="ru-RU"/>
              <a:pPr>
                <a:defRPr/>
              </a:pPr>
              <a:t>‹#›</a:t>
            </a:fld>
            <a:endParaRPr lang="ru-RU"/>
          </a:p>
        </p:txBody>
      </p:sp>
      <p:sp>
        <p:nvSpPr>
          <p:cNvPr id="6"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69"/>
          <p:cNvSpPr>
            <a:spLocks noGrp="1" noChangeArrowheads="1"/>
          </p:cNvSpPr>
          <p:nvPr>
            <p:ph type="dt" sz="half" idx="10"/>
          </p:nvPr>
        </p:nvSpPr>
        <p:spPr>
          <a:ln/>
        </p:spPr>
        <p:txBody>
          <a:bodyPr/>
          <a:lstStyle>
            <a:lvl1pPr>
              <a:defRPr/>
            </a:lvl1pPr>
          </a:lstStyle>
          <a:p>
            <a:pPr>
              <a:defRPr/>
            </a:pPr>
            <a:endParaRPr lang="ru-RU"/>
          </a:p>
        </p:txBody>
      </p:sp>
      <p:sp>
        <p:nvSpPr>
          <p:cNvPr id="6" name="Rectangle 70"/>
          <p:cNvSpPr>
            <a:spLocks noGrp="1" noChangeArrowheads="1"/>
          </p:cNvSpPr>
          <p:nvPr>
            <p:ph type="ftr" sz="quarter" idx="11"/>
          </p:nvPr>
        </p:nvSpPr>
        <p:spPr>
          <a:ln/>
        </p:spPr>
        <p:txBody>
          <a:bodyPr/>
          <a:lstStyle>
            <a:lvl1pPr>
              <a:defRPr/>
            </a:lvl1pPr>
          </a:lstStyle>
          <a:p>
            <a:pPr>
              <a:defRPr/>
            </a:pPr>
            <a:endParaRPr lang="ru-RU"/>
          </a:p>
        </p:txBody>
      </p:sp>
      <p:sp>
        <p:nvSpPr>
          <p:cNvPr id="7" name="Rectangle 71"/>
          <p:cNvSpPr>
            <a:spLocks noGrp="1" noChangeArrowheads="1"/>
          </p:cNvSpPr>
          <p:nvPr>
            <p:ph type="sldNum" sz="quarter" idx="12"/>
          </p:nvPr>
        </p:nvSpPr>
        <p:spPr>
          <a:ln/>
        </p:spPr>
        <p:txBody>
          <a:bodyPr/>
          <a:lstStyle>
            <a:lvl1pPr>
              <a:defRPr/>
            </a:lvl1pPr>
          </a:lstStyle>
          <a:p>
            <a:pPr>
              <a:defRPr/>
            </a:pPr>
            <a:fld id="{02C10F64-E142-43C3-BE6F-28A3D551BD6B}" type="slidenum">
              <a:rPr lang="ru-RU"/>
              <a:pPr>
                <a:defRPr/>
              </a:pPr>
              <a:t>‹#›</a:t>
            </a:fld>
            <a:endParaRPr lang="ru-RU"/>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69"/>
          <p:cNvSpPr>
            <a:spLocks noGrp="1" noChangeArrowheads="1"/>
          </p:cNvSpPr>
          <p:nvPr>
            <p:ph type="dt" sz="half" idx="10"/>
          </p:nvPr>
        </p:nvSpPr>
        <p:spPr>
          <a:ln/>
        </p:spPr>
        <p:txBody>
          <a:bodyPr/>
          <a:lstStyle>
            <a:lvl1pPr>
              <a:defRPr/>
            </a:lvl1pPr>
          </a:lstStyle>
          <a:p>
            <a:pPr>
              <a:defRPr/>
            </a:pPr>
            <a:endParaRPr lang="ru-RU"/>
          </a:p>
        </p:txBody>
      </p:sp>
      <p:sp>
        <p:nvSpPr>
          <p:cNvPr id="5" name="Rectangle 70"/>
          <p:cNvSpPr>
            <a:spLocks noGrp="1" noChangeArrowheads="1"/>
          </p:cNvSpPr>
          <p:nvPr>
            <p:ph type="ftr" sz="quarter" idx="11"/>
          </p:nvPr>
        </p:nvSpPr>
        <p:spPr>
          <a:ln/>
        </p:spPr>
        <p:txBody>
          <a:bodyPr/>
          <a:lstStyle>
            <a:lvl1pPr>
              <a:defRPr/>
            </a:lvl1pPr>
          </a:lstStyle>
          <a:p>
            <a:pPr>
              <a:defRPr/>
            </a:pPr>
            <a:endParaRPr lang="ru-RU"/>
          </a:p>
        </p:txBody>
      </p:sp>
      <p:sp>
        <p:nvSpPr>
          <p:cNvPr id="6" name="Rectangle 71"/>
          <p:cNvSpPr>
            <a:spLocks noGrp="1" noChangeArrowheads="1"/>
          </p:cNvSpPr>
          <p:nvPr>
            <p:ph type="sldNum" sz="quarter" idx="12"/>
          </p:nvPr>
        </p:nvSpPr>
        <p:spPr>
          <a:ln/>
        </p:spPr>
        <p:txBody>
          <a:bodyPr/>
          <a:lstStyle>
            <a:lvl1pPr>
              <a:defRPr/>
            </a:lvl1pPr>
          </a:lstStyle>
          <a:p>
            <a:pPr>
              <a:defRPr/>
            </a:pPr>
            <a:fld id="{9E5803E3-991B-4632-B7A1-FCC9A68C09FC}" type="slidenum">
              <a:rPr lang="ru-RU"/>
              <a:pPr>
                <a:defRPr/>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4835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7813"/>
            <a:ext cx="6019800" cy="58483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69"/>
          <p:cNvSpPr>
            <a:spLocks noGrp="1" noChangeArrowheads="1"/>
          </p:cNvSpPr>
          <p:nvPr>
            <p:ph type="dt" sz="half" idx="10"/>
          </p:nvPr>
        </p:nvSpPr>
        <p:spPr>
          <a:ln/>
        </p:spPr>
        <p:txBody>
          <a:bodyPr/>
          <a:lstStyle>
            <a:lvl1pPr>
              <a:defRPr/>
            </a:lvl1pPr>
          </a:lstStyle>
          <a:p>
            <a:pPr>
              <a:defRPr/>
            </a:pPr>
            <a:endParaRPr lang="ru-RU"/>
          </a:p>
        </p:txBody>
      </p:sp>
      <p:sp>
        <p:nvSpPr>
          <p:cNvPr id="5" name="Rectangle 70"/>
          <p:cNvSpPr>
            <a:spLocks noGrp="1" noChangeArrowheads="1"/>
          </p:cNvSpPr>
          <p:nvPr>
            <p:ph type="ftr" sz="quarter" idx="11"/>
          </p:nvPr>
        </p:nvSpPr>
        <p:spPr>
          <a:ln/>
        </p:spPr>
        <p:txBody>
          <a:bodyPr/>
          <a:lstStyle>
            <a:lvl1pPr>
              <a:defRPr/>
            </a:lvl1pPr>
          </a:lstStyle>
          <a:p>
            <a:pPr>
              <a:defRPr/>
            </a:pPr>
            <a:endParaRPr lang="ru-RU"/>
          </a:p>
        </p:txBody>
      </p:sp>
      <p:sp>
        <p:nvSpPr>
          <p:cNvPr id="6" name="Rectangle 71"/>
          <p:cNvSpPr>
            <a:spLocks noGrp="1" noChangeArrowheads="1"/>
          </p:cNvSpPr>
          <p:nvPr>
            <p:ph type="sldNum" sz="quarter" idx="12"/>
          </p:nvPr>
        </p:nvSpPr>
        <p:spPr>
          <a:ln/>
        </p:spPr>
        <p:txBody>
          <a:bodyPr/>
          <a:lstStyle>
            <a:lvl1pPr>
              <a:defRPr/>
            </a:lvl1pPr>
          </a:lstStyle>
          <a:p>
            <a:pPr>
              <a:defRPr/>
            </a:pPr>
            <a:fld id="{8DADDBE6-5680-4931-BC37-5AD35A6ED306}"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2"/>
          <p:cNvSpPr>
            <a:spLocks noGrp="1" noChangeArrowheads="1"/>
          </p:cNvSpPr>
          <p:nvPr>
            <p:ph type="dt" sz="half"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D169D2A6-1B3E-4E3B-A87F-32EBFD446717}" type="slidenum">
              <a:rPr lang="ru-RU"/>
              <a:pPr>
                <a:defRPr/>
              </a:pPr>
              <a:t>‹#›</a:t>
            </a:fld>
            <a:endParaRPr lang="ru-RU"/>
          </a:p>
        </p:txBody>
      </p:sp>
      <p:sp>
        <p:nvSpPr>
          <p:cNvPr id="6"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2"/>
          <p:cNvSpPr>
            <a:spLocks noGrp="1" noChangeArrowheads="1"/>
          </p:cNvSpPr>
          <p:nvPr>
            <p:ph type="dt" sz="half"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1FF6DF7F-ED3A-4078-B432-B8792C7E0CA9}" type="slidenum">
              <a:rPr lang="ru-RU"/>
              <a:pPr>
                <a:defRPr/>
              </a:pPr>
              <a:t>‹#›</a:t>
            </a:fld>
            <a:endParaRPr lang="ru-RU"/>
          </a:p>
        </p:txBody>
      </p:sp>
      <p:sp>
        <p:nvSpPr>
          <p:cNvPr id="7"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2"/>
          <p:cNvSpPr>
            <a:spLocks noGrp="1" noChangeArrowheads="1"/>
          </p:cNvSpPr>
          <p:nvPr>
            <p:ph type="dt" sz="half" idx="10"/>
          </p:nvPr>
        </p:nvSpPr>
        <p:spPr>
          <a:ln/>
        </p:spPr>
        <p:txBody>
          <a:bodyPr/>
          <a:lstStyle>
            <a:lvl1pPr>
              <a:defRPr/>
            </a:lvl1pPr>
          </a:lstStyle>
          <a:p>
            <a:pPr>
              <a:defRPr/>
            </a:pPr>
            <a:endParaRPr lang="ru-RU"/>
          </a:p>
        </p:txBody>
      </p:sp>
      <p:sp>
        <p:nvSpPr>
          <p:cNvPr id="8" name="Rectangle 3"/>
          <p:cNvSpPr>
            <a:spLocks noGrp="1" noChangeArrowheads="1"/>
          </p:cNvSpPr>
          <p:nvPr>
            <p:ph type="sldNum" sz="quarter" idx="11"/>
          </p:nvPr>
        </p:nvSpPr>
        <p:spPr>
          <a:ln/>
        </p:spPr>
        <p:txBody>
          <a:bodyPr/>
          <a:lstStyle>
            <a:lvl1pPr>
              <a:defRPr/>
            </a:lvl1pPr>
          </a:lstStyle>
          <a:p>
            <a:pPr>
              <a:defRPr/>
            </a:pPr>
            <a:fld id="{1EAF2930-79C5-478D-B91C-F691DD716892}" type="slidenum">
              <a:rPr lang="ru-RU"/>
              <a:pPr>
                <a:defRPr/>
              </a:pPr>
              <a:t>‹#›</a:t>
            </a:fld>
            <a:endParaRPr lang="ru-RU"/>
          </a:p>
        </p:txBody>
      </p:sp>
      <p:sp>
        <p:nvSpPr>
          <p:cNvPr id="9"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2"/>
          <p:cNvSpPr>
            <a:spLocks noGrp="1" noChangeArrowheads="1"/>
          </p:cNvSpPr>
          <p:nvPr>
            <p:ph type="dt" sz="half" idx="10"/>
          </p:nvPr>
        </p:nvSpPr>
        <p:spPr>
          <a:ln/>
        </p:spPr>
        <p:txBody>
          <a:bodyPr/>
          <a:lstStyle>
            <a:lvl1pPr>
              <a:defRPr/>
            </a:lvl1pPr>
          </a:lstStyle>
          <a:p>
            <a:pPr>
              <a:defRPr/>
            </a:pPr>
            <a:endParaRPr lang="ru-RU"/>
          </a:p>
        </p:txBody>
      </p:sp>
      <p:sp>
        <p:nvSpPr>
          <p:cNvPr id="4" name="Rectangle 3"/>
          <p:cNvSpPr>
            <a:spLocks noGrp="1" noChangeArrowheads="1"/>
          </p:cNvSpPr>
          <p:nvPr>
            <p:ph type="sldNum" sz="quarter" idx="11"/>
          </p:nvPr>
        </p:nvSpPr>
        <p:spPr>
          <a:ln/>
        </p:spPr>
        <p:txBody>
          <a:bodyPr/>
          <a:lstStyle>
            <a:lvl1pPr>
              <a:defRPr/>
            </a:lvl1pPr>
          </a:lstStyle>
          <a:p>
            <a:pPr>
              <a:defRPr/>
            </a:pPr>
            <a:fld id="{25F5C657-DC83-43A3-B65E-69750562B011}" type="slidenum">
              <a:rPr lang="ru-RU"/>
              <a:pPr>
                <a:defRPr/>
              </a:pPr>
              <a:t>‹#›</a:t>
            </a:fld>
            <a:endParaRPr lang="ru-RU"/>
          </a:p>
        </p:txBody>
      </p:sp>
      <p:sp>
        <p:nvSpPr>
          <p:cNvPr id="5"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ru-RU"/>
          </a:p>
        </p:txBody>
      </p:sp>
      <p:sp>
        <p:nvSpPr>
          <p:cNvPr id="3" name="Rectangle 3"/>
          <p:cNvSpPr>
            <a:spLocks noGrp="1" noChangeArrowheads="1"/>
          </p:cNvSpPr>
          <p:nvPr>
            <p:ph type="sldNum" sz="quarter" idx="11"/>
          </p:nvPr>
        </p:nvSpPr>
        <p:spPr>
          <a:ln/>
        </p:spPr>
        <p:txBody>
          <a:bodyPr/>
          <a:lstStyle>
            <a:lvl1pPr>
              <a:defRPr/>
            </a:lvl1pPr>
          </a:lstStyle>
          <a:p>
            <a:pPr>
              <a:defRPr/>
            </a:pPr>
            <a:fld id="{CC7EFB63-80BE-42F8-9EDF-4EB405237533}" type="slidenum">
              <a:rPr lang="ru-RU"/>
              <a:pPr>
                <a:defRPr/>
              </a:pPr>
              <a:t>‹#›</a:t>
            </a:fld>
            <a:endParaRPr lang="ru-RU"/>
          </a:p>
        </p:txBody>
      </p:sp>
      <p:sp>
        <p:nvSpPr>
          <p:cNvPr id="4"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2"/>
          <p:cNvSpPr>
            <a:spLocks noGrp="1" noChangeArrowheads="1"/>
          </p:cNvSpPr>
          <p:nvPr>
            <p:ph type="dt" sz="half"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8035815D-EABD-4C3A-AF81-FD6531FA321B}" type="slidenum">
              <a:rPr lang="ru-RU"/>
              <a:pPr>
                <a:defRPr/>
              </a:pPr>
              <a:t>‹#›</a:t>
            </a:fld>
            <a:endParaRPr lang="ru-RU"/>
          </a:p>
        </p:txBody>
      </p:sp>
      <p:sp>
        <p:nvSpPr>
          <p:cNvPr id="7"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2"/>
          <p:cNvSpPr>
            <a:spLocks noGrp="1" noChangeArrowheads="1"/>
          </p:cNvSpPr>
          <p:nvPr>
            <p:ph type="dt" sz="half"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7471AE4E-7231-4E8C-8F41-B8128FB16EF8}" type="slidenum">
              <a:rPr lang="ru-RU"/>
              <a:pPr>
                <a:defRPr/>
              </a:pPr>
              <a:t>‹#›</a:t>
            </a:fld>
            <a:endParaRPr lang="ru-RU"/>
          </a:p>
        </p:txBody>
      </p:sp>
      <p:sp>
        <p:nvSpPr>
          <p:cNvPr id="7" name="Rectangle 14"/>
          <p:cNvSpPr>
            <a:spLocks noGrp="1" noChangeArrowheads="1"/>
          </p:cNvSpPr>
          <p:nvPr>
            <p:ph type="ftr" sz="quarter" idx="12"/>
          </p:nvPr>
        </p:nvSpPr>
        <p:spPr>
          <a:ln/>
        </p:spPr>
        <p:txBody>
          <a:bodyPr/>
          <a:lstStyle>
            <a:lvl1pPr>
              <a:defRPr/>
            </a:lvl1pPr>
          </a:lstStyle>
          <a:p>
            <a:pPr>
              <a:defRPr/>
            </a:pPr>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ru-RU"/>
          </a:p>
        </p:txBody>
      </p:sp>
      <p:sp>
        <p:nvSpPr>
          <p:cNvPr id="17411"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BFEF0E1-473E-4F8F-8E6D-FC5D773A0BAA}" type="slidenum">
              <a:rPr lang="ru-RU"/>
              <a:pPr>
                <a:defRPr/>
              </a:pPr>
              <a:t>‹#›</a:t>
            </a:fld>
            <a:endParaRPr lang="ru-RU"/>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17414"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ru-RU"/>
              </a:p>
            </p:txBody>
          </p:sp>
          <p:sp>
            <p:nvSpPr>
              <p:cNvPr id="17415"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ru-RU"/>
              </a:p>
            </p:txBody>
          </p:sp>
          <p:sp>
            <p:nvSpPr>
              <p:cNvPr id="17416"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ru-RU"/>
              </a:p>
            </p:txBody>
          </p:sp>
          <p:sp>
            <p:nvSpPr>
              <p:cNvPr id="17417"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ru-RU"/>
              </a:p>
            </p:txBody>
          </p:sp>
          <p:sp>
            <p:nvSpPr>
              <p:cNvPr id="17418"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ru-RU"/>
              </a:p>
            </p:txBody>
          </p:sp>
        </p:grpSp>
        <p:sp>
          <p:nvSpPr>
            <p:cNvPr id="17419"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ru-RU"/>
            </a:p>
          </p:txBody>
        </p:sp>
        <p:sp>
          <p:nvSpPr>
            <p:cNvPr id="17420"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ru-RU"/>
            </a:p>
          </p:txBody>
        </p:sp>
      </p:grpSp>
      <p:sp>
        <p:nvSpPr>
          <p:cNvPr id="17421"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7422"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pPr>
              <a:defRPr/>
            </a:pPr>
            <a:endParaRPr lang="ru-RU"/>
          </a:p>
        </p:txBody>
      </p:sp>
      <p:sp>
        <p:nvSpPr>
          <p:cNvPr id="17423"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Tree>
  </p:cSld>
  <p:clrMap bg1="dk2" tx1="lt1" bg2="dk1" tx2="lt2" accent1="accent1" accent2="accent2" accent3="accent3" accent4="accent4" accent5="accent5" accent6="accent6" hlink="hlink" folHlink="folHlink"/>
  <p:sldLayoutIdLst>
    <p:sldLayoutId id="2147483837"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Freeform 2"/>
          <p:cNvSpPr>
            <a:spLocks/>
          </p:cNvSpPr>
          <p:nvPr/>
        </p:nvSpPr>
        <p:spPr bwMode="hidden">
          <a:xfrm>
            <a:off x="6627813" y="6429375"/>
            <a:ext cx="285750" cy="209550"/>
          </a:xfrm>
          <a:custGeom>
            <a:avLst/>
            <a:gdLst/>
            <a:ahLst/>
            <a:cxnLst>
              <a:cxn ang="0">
                <a:pos x="0" y="132"/>
              </a:cxn>
              <a:cxn ang="0">
                <a:pos x="29" y="132"/>
              </a:cxn>
              <a:cxn ang="0">
                <a:pos x="77" y="108"/>
              </a:cxn>
              <a:cxn ang="0">
                <a:pos x="119" y="78"/>
              </a:cxn>
              <a:cxn ang="0">
                <a:pos x="155" y="48"/>
              </a:cxn>
              <a:cxn ang="0">
                <a:pos x="179" y="12"/>
              </a:cxn>
              <a:cxn ang="0">
                <a:pos x="173" y="6"/>
              </a:cxn>
              <a:cxn ang="0">
                <a:pos x="167" y="0"/>
              </a:cxn>
              <a:cxn ang="0">
                <a:pos x="137" y="42"/>
              </a:cxn>
              <a:cxn ang="0">
                <a:pos x="101" y="78"/>
              </a:cxn>
              <a:cxn ang="0">
                <a:pos x="53" y="108"/>
              </a:cxn>
              <a:cxn ang="0">
                <a:pos x="0" y="132"/>
              </a:cxn>
              <a:cxn ang="0">
                <a:pos x="0" y="132"/>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w="9525">
            <a:noFill/>
            <a:round/>
            <a:headEnd/>
            <a:tailEnd/>
          </a:ln>
        </p:spPr>
        <p:txBody>
          <a:bodyPr/>
          <a:lstStyle/>
          <a:p>
            <a:pPr>
              <a:defRPr/>
            </a:pPr>
            <a:endParaRPr lang="ru-RU"/>
          </a:p>
        </p:txBody>
      </p:sp>
      <p:grpSp>
        <p:nvGrpSpPr>
          <p:cNvPr id="2051" name="Group 3"/>
          <p:cNvGrpSpPr>
            <a:grpSpLocks/>
          </p:cNvGrpSpPr>
          <p:nvPr/>
        </p:nvGrpSpPr>
        <p:grpSpPr bwMode="auto">
          <a:xfrm>
            <a:off x="3175" y="4267200"/>
            <a:ext cx="9140825" cy="2590800"/>
            <a:chOff x="2" y="2688"/>
            <a:chExt cx="5758" cy="1632"/>
          </a:xfrm>
        </p:grpSpPr>
        <p:sp>
          <p:nvSpPr>
            <p:cNvPr id="45060" name="Freeform 4"/>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ru-RU"/>
            </a:p>
          </p:txBody>
        </p:sp>
        <p:grpSp>
          <p:nvGrpSpPr>
            <p:cNvPr id="2058" name="Group 5"/>
            <p:cNvGrpSpPr>
              <a:grpSpLocks/>
            </p:cNvGrpSpPr>
            <p:nvPr userDrawn="1"/>
          </p:nvGrpSpPr>
          <p:grpSpPr bwMode="auto">
            <a:xfrm>
              <a:off x="3528" y="3715"/>
              <a:ext cx="792" cy="521"/>
              <a:chOff x="3527" y="3715"/>
              <a:chExt cx="792" cy="521"/>
            </a:xfrm>
          </p:grpSpPr>
          <p:sp>
            <p:nvSpPr>
              <p:cNvPr id="45062"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a:defRPr/>
                </a:pPr>
                <a:endParaRPr lang="ru-RU"/>
              </a:p>
            </p:txBody>
          </p:sp>
          <p:sp>
            <p:nvSpPr>
              <p:cNvPr id="45063"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a:defRPr/>
                </a:pPr>
                <a:endParaRPr lang="ru-RU"/>
              </a:p>
            </p:txBody>
          </p:sp>
          <p:sp>
            <p:nvSpPr>
              <p:cNvPr id="45064"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ru-RU"/>
              </a:p>
            </p:txBody>
          </p:sp>
          <p:sp>
            <p:nvSpPr>
              <p:cNvPr id="45065"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ru-RU"/>
              </a:p>
            </p:txBody>
          </p:sp>
          <p:sp>
            <p:nvSpPr>
              <p:cNvPr id="45066"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ru-RU"/>
              </a:p>
            </p:txBody>
          </p:sp>
          <p:sp>
            <p:nvSpPr>
              <p:cNvPr id="45067" name="Freeform 11"/>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a:defRPr/>
                </a:pPr>
                <a:endParaRPr lang="ru-RU"/>
              </a:p>
            </p:txBody>
          </p:sp>
          <p:sp>
            <p:nvSpPr>
              <p:cNvPr id="45068" name="Freeform 12"/>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a:defRPr/>
                </a:pPr>
                <a:endParaRPr lang="ru-RU"/>
              </a:p>
            </p:txBody>
          </p:sp>
          <p:sp>
            <p:nvSpPr>
              <p:cNvPr id="45069" name="Freeform 13"/>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ru-RU"/>
              </a:p>
            </p:txBody>
          </p:sp>
          <p:sp>
            <p:nvSpPr>
              <p:cNvPr id="45070" name="Freeform 14"/>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a:defRPr/>
                </a:pPr>
                <a:endParaRPr lang="ru-RU"/>
              </a:p>
            </p:txBody>
          </p:sp>
          <p:sp>
            <p:nvSpPr>
              <p:cNvPr id="45071" name="Freeform 15"/>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a:defRPr/>
                </a:pPr>
                <a:endParaRPr lang="ru-RU"/>
              </a:p>
            </p:txBody>
          </p:sp>
          <p:sp>
            <p:nvSpPr>
              <p:cNvPr id="45072"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ru-RU"/>
              </a:p>
            </p:txBody>
          </p:sp>
        </p:grpSp>
        <p:grpSp>
          <p:nvGrpSpPr>
            <p:cNvPr id="2059" name="Group 17"/>
            <p:cNvGrpSpPr>
              <a:grpSpLocks/>
            </p:cNvGrpSpPr>
            <p:nvPr userDrawn="1"/>
          </p:nvGrpSpPr>
          <p:grpSpPr bwMode="auto">
            <a:xfrm>
              <a:off x="1776" y="3631"/>
              <a:ext cx="1626" cy="683"/>
              <a:chOff x="1776" y="3631"/>
              <a:chExt cx="1626" cy="683"/>
            </a:xfrm>
          </p:grpSpPr>
          <p:sp>
            <p:nvSpPr>
              <p:cNvPr id="45074"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a:defRPr/>
                </a:pPr>
                <a:endParaRPr lang="ru-RU"/>
              </a:p>
            </p:txBody>
          </p:sp>
          <p:sp>
            <p:nvSpPr>
              <p:cNvPr id="45075"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a:defRPr/>
                </a:pPr>
                <a:endParaRPr lang="ru-RU"/>
              </a:p>
            </p:txBody>
          </p:sp>
          <p:sp>
            <p:nvSpPr>
              <p:cNvPr id="45076"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a:defRPr/>
                </a:pPr>
                <a:endParaRPr lang="ru-RU"/>
              </a:p>
            </p:txBody>
          </p:sp>
          <p:sp>
            <p:nvSpPr>
              <p:cNvPr id="45077"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ru-RU"/>
              </a:p>
            </p:txBody>
          </p:sp>
          <p:sp>
            <p:nvSpPr>
              <p:cNvPr id="45078"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ru-RU"/>
              </a:p>
            </p:txBody>
          </p:sp>
          <p:sp>
            <p:nvSpPr>
              <p:cNvPr id="45079"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ru-RU"/>
              </a:p>
            </p:txBody>
          </p:sp>
          <p:sp>
            <p:nvSpPr>
              <p:cNvPr id="45080"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a:defRPr/>
                </a:pPr>
                <a:endParaRPr lang="ru-RU"/>
              </a:p>
            </p:txBody>
          </p:sp>
          <p:sp>
            <p:nvSpPr>
              <p:cNvPr id="45081"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a:defRPr/>
                </a:pPr>
                <a:endParaRPr lang="ru-RU"/>
              </a:p>
            </p:txBody>
          </p:sp>
          <p:sp>
            <p:nvSpPr>
              <p:cNvPr id="45082" name="Freeform 26"/>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a:defRPr/>
                </a:pPr>
                <a:endParaRPr lang="ru-RU"/>
              </a:p>
            </p:txBody>
          </p:sp>
          <p:sp>
            <p:nvSpPr>
              <p:cNvPr id="45083" name="Freeform 27"/>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a:defRPr/>
                </a:pPr>
                <a:endParaRPr lang="ru-RU"/>
              </a:p>
            </p:txBody>
          </p:sp>
          <p:sp>
            <p:nvSpPr>
              <p:cNvPr id="45084" name="Freeform 28"/>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a:defRPr/>
                </a:pPr>
                <a:endParaRPr lang="ru-RU"/>
              </a:p>
            </p:txBody>
          </p:sp>
          <p:sp>
            <p:nvSpPr>
              <p:cNvPr id="45085" name="Freeform 29"/>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a:defRPr/>
                </a:pPr>
                <a:endParaRPr lang="ru-RU"/>
              </a:p>
            </p:txBody>
          </p:sp>
          <p:sp>
            <p:nvSpPr>
              <p:cNvPr id="45086" name="Freeform 30"/>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pPr>
                  <a:defRPr/>
                </a:pPr>
                <a:endParaRPr lang="ru-RU"/>
              </a:p>
            </p:txBody>
          </p:sp>
          <p:sp>
            <p:nvSpPr>
              <p:cNvPr id="45087" name="Freeform 31"/>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pPr>
                  <a:defRPr/>
                </a:pPr>
                <a:endParaRPr lang="ru-RU"/>
              </a:p>
            </p:txBody>
          </p:sp>
          <p:sp>
            <p:nvSpPr>
              <p:cNvPr id="45088" name="Freeform 32"/>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ru-RU"/>
              </a:p>
            </p:txBody>
          </p:sp>
          <p:sp>
            <p:nvSpPr>
              <p:cNvPr id="45089" name="Freeform 33"/>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ru-RU"/>
              </a:p>
            </p:txBody>
          </p:sp>
          <p:sp>
            <p:nvSpPr>
              <p:cNvPr id="45090" name="Freeform 34"/>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ru-RU"/>
              </a:p>
            </p:txBody>
          </p:sp>
          <p:sp>
            <p:nvSpPr>
              <p:cNvPr id="45091" name="Freeform 35"/>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pPr>
                  <a:defRPr/>
                </a:pPr>
                <a:endParaRPr lang="ru-RU"/>
              </a:p>
            </p:txBody>
          </p:sp>
        </p:grpSp>
        <p:grpSp>
          <p:nvGrpSpPr>
            <p:cNvPr id="2060" name="Group 36"/>
            <p:cNvGrpSpPr>
              <a:grpSpLocks/>
            </p:cNvGrpSpPr>
            <p:nvPr userDrawn="1"/>
          </p:nvGrpSpPr>
          <p:grpSpPr bwMode="auto">
            <a:xfrm>
              <a:off x="4128" y="3360"/>
              <a:ext cx="1351" cy="821"/>
              <a:chOff x="4128" y="3360"/>
              <a:chExt cx="1351" cy="821"/>
            </a:xfrm>
          </p:grpSpPr>
          <p:sp>
            <p:nvSpPr>
              <p:cNvPr id="45093" name="Freeform 37"/>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ru-RU"/>
              </a:p>
            </p:txBody>
          </p:sp>
          <p:sp>
            <p:nvSpPr>
              <p:cNvPr id="45094" name="Freeform 38"/>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ru-RU"/>
              </a:p>
            </p:txBody>
          </p:sp>
          <p:sp>
            <p:nvSpPr>
              <p:cNvPr id="45095" name="Freeform 39"/>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a:defRPr/>
                </a:pPr>
                <a:endParaRPr lang="ru-RU"/>
              </a:p>
            </p:txBody>
          </p:sp>
          <p:sp>
            <p:nvSpPr>
              <p:cNvPr id="45096" name="Freeform 40"/>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ru-RU"/>
              </a:p>
            </p:txBody>
          </p:sp>
          <p:sp>
            <p:nvSpPr>
              <p:cNvPr id="45097" name="Freeform 41"/>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ru-RU"/>
              </a:p>
            </p:txBody>
          </p:sp>
          <p:sp>
            <p:nvSpPr>
              <p:cNvPr id="45098" name="Freeform 42"/>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ru-RU"/>
              </a:p>
            </p:txBody>
          </p:sp>
          <p:sp>
            <p:nvSpPr>
              <p:cNvPr id="45099" name="Freeform 43"/>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ru-RU"/>
              </a:p>
            </p:txBody>
          </p:sp>
          <p:sp>
            <p:nvSpPr>
              <p:cNvPr id="45100" name="Freeform 44"/>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pPr>
                  <a:defRPr/>
                </a:pPr>
                <a:endParaRPr lang="ru-RU"/>
              </a:p>
            </p:txBody>
          </p:sp>
          <p:sp>
            <p:nvSpPr>
              <p:cNvPr id="45101" name="Freeform 45"/>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a:defRPr/>
                </a:pPr>
                <a:endParaRPr lang="ru-RU"/>
              </a:p>
            </p:txBody>
          </p:sp>
          <p:sp>
            <p:nvSpPr>
              <p:cNvPr id="45102" name="Freeform 46"/>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ru-RU"/>
              </a:p>
            </p:txBody>
          </p:sp>
          <p:sp>
            <p:nvSpPr>
              <p:cNvPr id="45103" name="Freeform 47"/>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ru-RU"/>
              </a:p>
            </p:txBody>
          </p:sp>
          <p:sp>
            <p:nvSpPr>
              <p:cNvPr id="45104"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a:defRPr/>
                </a:pPr>
                <a:endParaRPr lang="ru-RU"/>
              </a:p>
            </p:txBody>
          </p:sp>
          <p:sp>
            <p:nvSpPr>
              <p:cNvPr id="45105"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a:defRPr/>
                </a:pPr>
                <a:endParaRPr lang="ru-RU"/>
              </a:p>
            </p:txBody>
          </p:sp>
          <p:sp>
            <p:nvSpPr>
              <p:cNvPr id="45106"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ru-RU"/>
              </a:p>
            </p:txBody>
          </p:sp>
          <p:sp>
            <p:nvSpPr>
              <p:cNvPr id="45107"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ru-RU"/>
              </a:p>
            </p:txBody>
          </p:sp>
          <p:sp>
            <p:nvSpPr>
              <p:cNvPr id="45108"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ru-RU"/>
              </a:p>
            </p:txBody>
          </p:sp>
          <p:sp>
            <p:nvSpPr>
              <p:cNvPr id="45109"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ru-RU"/>
              </a:p>
            </p:txBody>
          </p:sp>
        </p:grpSp>
        <p:grpSp>
          <p:nvGrpSpPr>
            <p:cNvPr id="2061" name="Group 54"/>
            <p:cNvGrpSpPr>
              <a:grpSpLocks/>
            </p:cNvGrpSpPr>
            <p:nvPr userDrawn="1"/>
          </p:nvGrpSpPr>
          <p:grpSpPr bwMode="auto">
            <a:xfrm>
              <a:off x="5280" y="3024"/>
              <a:ext cx="425" cy="258"/>
              <a:chOff x="5280" y="3024"/>
              <a:chExt cx="425" cy="258"/>
            </a:xfrm>
          </p:grpSpPr>
          <p:sp>
            <p:nvSpPr>
              <p:cNvPr id="45111" name="Freeform 55"/>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ru-RU"/>
              </a:p>
            </p:txBody>
          </p:sp>
          <p:sp>
            <p:nvSpPr>
              <p:cNvPr id="45112" name="Freeform 56"/>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ru-RU"/>
              </a:p>
            </p:txBody>
          </p:sp>
          <p:sp>
            <p:nvSpPr>
              <p:cNvPr id="45113" name="Freeform 57"/>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ru-RU"/>
              </a:p>
            </p:txBody>
          </p:sp>
          <p:sp>
            <p:nvSpPr>
              <p:cNvPr id="45114" name="Freeform 58"/>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ru-RU"/>
              </a:p>
            </p:txBody>
          </p:sp>
          <p:sp>
            <p:nvSpPr>
              <p:cNvPr id="45115" name="Freeform 59"/>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ru-RU"/>
              </a:p>
            </p:txBody>
          </p:sp>
          <p:sp>
            <p:nvSpPr>
              <p:cNvPr id="45116" name="Freeform 60"/>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ru-RU"/>
              </a:p>
            </p:txBody>
          </p:sp>
          <p:sp>
            <p:nvSpPr>
              <p:cNvPr id="45117" name="Freeform 61"/>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ru-RU"/>
              </a:p>
            </p:txBody>
          </p:sp>
          <p:grpSp>
            <p:nvGrpSpPr>
              <p:cNvPr id="2069" name="Group 62"/>
              <p:cNvGrpSpPr>
                <a:grpSpLocks/>
              </p:cNvGrpSpPr>
              <p:nvPr/>
            </p:nvGrpSpPr>
            <p:grpSpPr bwMode="auto">
              <a:xfrm>
                <a:off x="5381" y="3085"/>
                <a:ext cx="227" cy="132"/>
                <a:chOff x="5381" y="3085"/>
                <a:chExt cx="227" cy="132"/>
              </a:xfrm>
            </p:grpSpPr>
            <p:sp>
              <p:nvSpPr>
                <p:cNvPr id="45119"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ru-RU"/>
                </a:p>
              </p:txBody>
            </p:sp>
            <p:sp>
              <p:nvSpPr>
                <p:cNvPr id="45120"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ru-RU"/>
                </a:p>
              </p:txBody>
            </p:sp>
            <p:sp>
              <p:nvSpPr>
                <p:cNvPr id="45121"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ru-RU"/>
                </a:p>
              </p:txBody>
            </p:sp>
            <p:sp>
              <p:nvSpPr>
                <p:cNvPr id="45122"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ru-RU"/>
                </a:p>
              </p:txBody>
            </p:sp>
          </p:grpSp>
        </p:grpSp>
      </p:grpSp>
      <p:sp>
        <p:nvSpPr>
          <p:cNvPr id="45123" name="Rectangle 67"/>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ru-RU" smtClean="0"/>
              <a:t>Образец заголовка</a:t>
            </a:r>
          </a:p>
        </p:txBody>
      </p:sp>
      <p:sp>
        <p:nvSpPr>
          <p:cNvPr id="45124" name="Rectangle 68"/>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5125" name="Rectangle 69"/>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defRPr>
            </a:lvl1pPr>
          </a:lstStyle>
          <a:p>
            <a:pPr>
              <a:defRPr/>
            </a:pPr>
            <a:endParaRPr lang="ru-RU"/>
          </a:p>
        </p:txBody>
      </p:sp>
      <p:sp>
        <p:nvSpPr>
          <p:cNvPr id="45126" name="Rectangle 70"/>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defRPr>
            </a:lvl1pPr>
          </a:lstStyle>
          <a:p>
            <a:pPr>
              <a:defRPr/>
            </a:pPr>
            <a:endParaRPr lang="ru-RU"/>
          </a:p>
        </p:txBody>
      </p:sp>
      <p:sp>
        <p:nvSpPr>
          <p:cNvPr id="45127" name="Rectangle 71"/>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defRPr>
            </a:lvl1pPr>
          </a:lstStyle>
          <a:p>
            <a:pPr>
              <a:defRPr/>
            </a:pPr>
            <a:fld id="{1D030E82-EB9F-4F8F-A683-81EF07639047}" type="slidenum">
              <a:rPr lang="ru-RU"/>
              <a:pPr>
                <a:defRPr/>
              </a:pPr>
              <a:t>‹#›</a:t>
            </a:fld>
            <a:endParaRPr lang="ru-RU"/>
          </a:p>
        </p:txBody>
      </p:sp>
    </p:spTree>
  </p:cSld>
  <p:clrMap bg1="dk2" tx1="lt1" bg2="dk1" tx2="lt2" accent1="accent1" accent2="accent2" accent3="accent3" accent4="accent4" accent5="accent5" accent6="accent6" hlink="hlink" folHlink="folHlink"/>
  <p:sldLayoutIdLst>
    <p:sldLayoutId id="2147483838" r:id="rId1"/>
    <p:sldLayoutId id="2147483827" r:id="rId2"/>
    <p:sldLayoutId id="2147483828" r:id="rId3"/>
    <p:sldLayoutId id="2147483829" r:id="rId4"/>
    <p:sldLayoutId id="2147483830" r:id="rId5"/>
    <p:sldLayoutId id="2147483831" r:id="rId6"/>
    <p:sldLayoutId id="2147483832" r:id="rId7"/>
    <p:sldLayoutId id="2147483833" r:id="rId8"/>
    <p:sldLayoutId id="2147483834" r:id="rId9"/>
    <p:sldLayoutId id="2147483835" r:id="rId10"/>
    <p:sldLayoutId id="2147483836"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403350" y="404813"/>
            <a:ext cx="7199313" cy="1470025"/>
          </a:xfrm>
        </p:spPr>
        <p:txBody>
          <a:bodyPr/>
          <a:lstStyle/>
          <a:p>
            <a:pPr eaLnBrk="1" hangingPunct="1">
              <a:defRPr/>
            </a:pPr>
            <a:r>
              <a:rPr lang="ru-RU" sz="3600" smtClean="0"/>
              <a:t>«</a:t>
            </a:r>
            <a:r>
              <a:rPr lang="kk-KZ" sz="3600" smtClean="0"/>
              <a:t>ПЕДАГОГИКАНЫ оқыту әдістемесі </a:t>
            </a:r>
            <a:r>
              <a:rPr lang="ru-RU" sz="3600" smtClean="0"/>
              <a:t>» </a:t>
            </a:r>
            <a:r>
              <a:rPr lang="ru-RU" sz="1800" smtClean="0"/>
              <a:t/>
            </a:r>
            <a:br>
              <a:rPr lang="ru-RU" sz="1800" smtClean="0"/>
            </a:br>
            <a:endParaRPr lang="ru-RU" sz="1800" b="0" smtClean="0"/>
          </a:p>
        </p:txBody>
      </p:sp>
      <p:pic>
        <p:nvPicPr>
          <p:cNvPr id="5123" name="Picture 13" descr="DSC07739"/>
          <p:cNvPicPr>
            <a:picLocks noChangeAspect="1" noChangeArrowheads="1"/>
          </p:cNvPicPr>
          <p:nvPr/>
        </p:nvPicPr>
        <p:blipFill>
          <a:blip r:embed="rId2" cstate="print"/>
          <a:srcRect/>
          <a:stretch>
            <a:fillRect/>
          </a:stretch>
        </p:blipFill>
        <p:spPr bwMode="auto">
          <a:xfrm>
            <a:off x="2916238" y="2852738"/>
            <a:ext cx="3960812" cy="29702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kk-KZ" sz="3200" dirty="0" smtClean="0">
                <a:latin typeface="Times New Roman" pitchFamily="18" charset="0"/>
                <a:cs typeface="Times New Roman" pitchFamily="18" charset="0"/>
              </a:rPr>
              <a:t>5 дәріс. Педагогиканы оқытудағы әдістер </a:t>
            </a:r>
            <a:endParaRPr lang="ru-RU" sz="3200"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pPr>
              <a:buFont typeface="Wingdings" pitchFamily="2" charset="2"/>
              <a:buNone/>
              <a:defRPr/>
            </a:pPr>
            <a:r>
              <a:rPr lang="kk-KZ" dirty="0" smtClean="0"/>
              <a:t>Кейс әдісі </a:t>
            </a:r>
          </a:p>
          <a:p>
            <a:pPr>
              <a:buFont typeface="Wingdings" pitchFamily="2" charset="2"/>
              <a:buNone/>
              <a:defRPr/>
            </a:pPr>
            <a:r>
              <a:rPr lang="kk-KZ" sz="2000" dirty="0" smtClean="0">
                <a:latin typeface="Times New Roman" pitchFamily="18" charset="0"/>
                <a:cs typeface="Times New Roman" pitchFamily="18" charset="0"/>
              </a:rPr>
              <a:t>«</a:t>
            </a:r>
            <a:r>
              <a:rPr lang="kk-KZ" sz="2000" b="1" dirty="0" smtClean="0">
                <a:latin typeface="Times New Roman" pitchFamily="18" charset="0"/>
                <a:cs typeface="Times New Roman" pitchFamily="18" charset="0"/>
              </a:rPr>
              <a:t>Кейс-стади</a:t>
            </a:r>
            <a:r>
              <a:rPr lang="kk-KZ" sz="2000" dirty="0" smtClean="0">
                <a:latin typeface="Times New Roman" pitchFamily="18" charset="0"/>
                <a:cs typeface="Times New Roman" pitchFamily="18" charset="0"/>
              </a:rPr>
              <a:t>» (ағыл. Case-study ‒ «уақиға, жағдаят» және «зерттеу») ұғымы «</a:t>
            </a:r>
            <a:r>
              <a:rPr lang="kk-KZ" sz="2000" i="1" dirty="0" smtClean="0">
                <a:latin typeface="Times New Roman" pitchFamily="18" charset="0"/>
                <a:cs typeface="Times New Roman" pitchFamily="18" charset="0"/>
              </a:rPr>
              <a:t>нақтылы жағдаятты талдау әдісі</a:t>
            </a:r>
            <a:r>
              <a:rPr lang="kk-KZ" sz="2000" dirty="0" smtClean="0">
                <a:latin typeface="Times New Roman" pitchFamily="18" charset="0"/>
                <a:cs typeface="Times New Roman" pitchFamily="18" charset="0"/>
              </a:rPr>
              <a:t>» деп атауға болады. Ол оқытукезінде де, нақтылы практикалық істерді талдауда да, зерттеу ісін жүргізуде де қолданылады. Кейс – әдісі білім алушылардың оқуға қызығушылқтарын арттырады және тұлғаның келешек маман ретінде қалыптасуына ықпал етеді. Бұл әдіс оқушы тарапынан нақтылы мәселені шешуге қажетті шығармашылық қабілетін дамытудықажет етеді және оның ой-өрісінің бейнелі көрінісі болып табады. Оқытушы да сол әдіске байланысты өзінің өмірдегі жағдаяттарды талдау мен бағалауға байланысты қабілетін де көрсетеді және жетілдіреді.Яғни екі тараптанда ойлау мен шығармашылық қабілеттері еркін ашылады. </a:t>
            </a:r>
            <a:endParaRPr lang="ru-RU" sz="20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kk-KZ" dirty="0" smtClean="0"/>
              <a:t>Жобалау әдісі </a:t>
            </a:r>
            <a:endParaRPr lang="ru-RU" dirty="0"/>
          </a:p>
        </p:txBody>
      </p:sp>
      <p:sp>
        <p:nvSpPr>
          <p:cNvPr id="3" name="Содержимое 2"/>
          <p:cNvSpPr>
            <a:spLocks noGrp="1"/>
          </p:cNvSpPr>
          <p:nvPr>
            <p:ph idx="1"/>
          </p:nvPr>
        </p:nvSpPr>
        <p:spPr/>
        <p:txBody>
          <a:bodyPr/>
          <a:lstStyle/>
          <a:p>
            <a:pPr>
              <a:defRPr/>
            </a:pPr>
            <a:r>
              <a:rPr lang="ru-RU" dirty="0" smtClean="0"/>
              <a:t>Америка </a:t>
            </a:r>
            <a:r>
              <a:rPr lang="ru-RU" dirty="0" err="1" smtClean="0"/>
              <a:t>философы-прагматик</a:t>
            </a:r>
            <a:r>
              <a:rPr lang="ru-RU" dirty="0" smtClean="0"/>
              <a:t>, психолог </a:t>
            </a:r>
            <a:r>
              <a:rPr lang="ru-RU" dirty="0" err="1" smtClean="0"/>
              <a:t>және </a:t>
            </a:r>
            <a:r>
              <a:rPr lang="ru-RU" dirty="0" smtClean="0"/>
              <a:t>педагог </a:t>
            </a:r>
            <a:r>
              <a:rPr lang="ru-RU" dirty="0" smtClean="0">
                <a:solidFill>
                  <a:schemeClr val="tx2"/>
                </a:solidFill>
              </a:rPr>
              <a:t>Джон </a:t>
            </a:r>
            <a:r>
              <a:rPr lang="ru-RU" dirty="0" err="1" smtClean="0">
                <a:solidFill>
                  <a:schemeClr val="tx2"/>
                </a:solidFill>
              </a:rPr>
              <a:t>Дьюи</a:t>
            </a:r>
            <a:r>
              <a:rPr lang="ru-RU" dirty="0" smtClean="0"/>
              <a:t> (1859 - 1952) «</a:t>
            </a:r>
            <a:r>
              <a:rPr lang="ru-RU" dirty="0" err="1" smtClean="0"/>
              <a:t>жобалау</a:t>
            </a:r>
            <a:r>
              <a:rPr lang="ru-RU" dirty="0" smtClean="0"/>
              <a:t> </a:t>
            </a:r>
            <a:r>
              <a:rPr lang="ru-RU" dirty="0" err="1" smtClean="0"/>
              <a:t>әдісінің</a:t>
            </a:r>
            <a:r>
              <a:rPr lang="ru-RU" dirty="0" smtClean="0"/>
              <a:t>« </a:t>
            </a:r>
            <a:r>
              <a:rPr lang="ru-RU" dirty="0" err="1" smtClean="0"/>
              <a:t>негізін</a:t>
            </a:r>
            <a:r>
              <a:rPr lang="ru-RU" dirty="0" smtClean="0"/>
              <a:t> </a:t>
            </a:r>
            <a:r>
              <a:rPr lang="ru-RU" dirty="0" err="1" smtClean="0"/>
              <a:t>қалаушы</a:t>
            </a:r>
            <a:r>
              <a:rPr lang="ru-RU" dirty="0" smtClean="0"/>
              <a:t>. </a:t>
            </a:r>
            <a:r>
              <a:rPr lang="ru-RU" dirty="0" err="1" smtClean="0"/>
              <a:t>Бірақ, ол</a:t>
            </a:r>
            <a:r>
              <a:rPr lang="ru-RU" dirty="0" smtClean="0"/>
              <a:t> </a:t>
            </a:r>
            <a:r>
              <a:rPr lang="ru-RU" dirty="0" err="1" smtClean="0"/>
              <a:t>өзінің еңбектерінде </a:t>
            </a:r>
            <a:r>
              <a:rPr lang="ru-RU" dirty="0" smtClean="0"/>
              <a:t>«</a:t>
            </a:r>
            <a:r>
              <a:rPr lang="ru-RU" dirty="0" err="1" smtClean="0"/>
              <a:t>жоба</a:t>
            </a:r>
            <a:r>
              <a:rPr lang="ru-RU" dirty="0" smtClean="0"/>
              <a:t>» </a:t>
            </a:r>
            <a:r>
              <a:rPr lang="ru-RU" dirty="0" err="1" smtClean="0"/>
              <a:t>сөзін қолданбаған.</a:t>
            </a:r>
            <a:r>
              <a:rPr lang="ru-RU" dirty="0" smtClean="0"/>
              <a:t> </a:t>
            </a:r>
            <a:r>
              <a:rPr lang="ru-RU" dirty="0" err="1" smtClean="0"/>
              <a:t>Ол</a:t>
            </a:r>
            <a:r>
              <a:rPr lang="ru-RU" dirty="0" smtClean="0"/>
              <a:t> </a:t>
            </a:r>
            <a:r>
              <a:rPr lang="ru-RU" dirty="0" err="1" smtClean="0"/>
              <a:t>өз тұжырымдарын мектептің өмірмен жеке</a:t>
            </a:r>
            <a:r>
              <a:rPr lang="ru-RU" dirty="0" smtClean="0"/>
              <a:t> </a:t>
            </a:r>
            <a:r>
              <a:rPr lang="ru-RU" dirty="0" err="1" smtClean="0"/>
              <a:t>тәжірибесімен байланысты</a:t>
            </a:r>
            <a:r>
              <a:rPr lang="ru-RU" dirty="0" smtClean="0"/>
              <a:t> </a:t>
            </a:r>
            <a:r>
              <a:rPr lang="ru-RU" dirty="0" err="1" smtClean="0"/>
              <a:t>талдап</a:t>
            </a:r>
            <a:r>
              <a:rPr lang="ru-RU" dirty="0" smtClean="0"/>
              <a:t>, </a:t>
            </a:r>
            <a:r>
              <a:rPr lang="ru-RU" dirty="0" err="1" smtClean="0"/>
              <a:t>нәтижесін берген</a:t>
            </a:r>
            <a:r>
              <a:rPr lang="ru-RU" dirty="0" smtClean="0"/>
              <a:t>, ал </a:t>
            </a:r>
            <a:r>
              <a:rPr lang="ru-RU" dirty="0" err="1" smtClean="0"/>
              <a:t>бұл жобалу</a:t>
            </a:r>
            <a:r>
              <a:rPr lang="ru-RU" dirty="0" smtClean="0"/>
              <a:t> </a:t>
            </a:r>
            <a:r>
              <a:rPr lang="ru-RU" dirty="0" err="1" smtClean="0"/>
              <a:t>әдісінің негізі</a:t>
            </a:r>
            <a:r>
              <a:rPr lang="ru-RU" dirty="0" smtClean="0"/>
              <a:t>. </a:t>
            </a:r>
          </a:p>
          <a:p>
            <a:pPr>
              <a:defRPr/>
            </a:pP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kk-KZ" altLang="ko-KR" dirty="0" smtClean="0"/>
              <a:t>Педагогикалық жобалаудың түрлері мен кезеңдері</a:t>
            </a:r>
            <a:endParaRPr lang="ru-RU" dirty="0"/>
          </a:p>
        </p:txBody>
      </p:sp>
      <p:sp>
        <p:nvSpPr>
          <p:cNvPr id="3" name="Содержимое 2"/>
          <p:cNvSpPr>
            <a:spLocks noGrp="1"/>
          </p:cNvSpPr>
          <p:nvPr>
            <p:ph idx="1"/>
          </p:nvPr>
        </p:nvSpPr>
        <p:spPr/>
        <p:txBody>
          <a:bodyPr/>
          <a:lstStyle/>
          <a:p>
            <a:pPr>
              <a:defRPr/>
            </a:pPr>
            <a:r>
              <a:rPr lang="kk-KZ" altLang="ko-KR" sz="2800" dirty="0" smtClean="0">
                <a:latin typeface="Times New Roman" pitchFamily="18" charset="0"/>
                <a:cs typeface="Times New Roman" pitchFamily="18" charset="0"/>
              </a:rPr>
              <a:t>Педагогикалық жобалау дегеніміз, оқытушылар мен оқушылардың атқаратын іс-әрекетінің негізгі құрамын  алдын ала құрастыру. Педагогикалық жобалау, педагогтың басқа да негізгі қызметінің бірі.  Педагогикалық жобалау барысында студенттермен қарым-қатынастың мазмұны, әдістері және құралдары қарастырылады. </a:t>
            </a:r>
          </a:p>
          <a:p>
            <a:pPr>
              <a:defRPr/>
            </a:pPr>
            <a:r>
              <a:rPr lang="kk-KZ" altLang="ko-KR" sz="2800" dirty="0" smtClean="0">
                <a:latin typeface="Times New Roman" pitchFamily="18" charset="0"/>
                <a:cs typeface="Times New Roman" pitchFamily="18" charset="0"/>
              </a:rPr>
              <a:t>Педагогикалық жобалау болашақ іс-әрекетті және оның нәтижелерін болжаудан тұрады.</a:t>
            </a:r>
            <a:endParaRPr lang="ru-RU" sz="28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ru-RU" altLang="ko-KR" dirty="0" err="1" smtClean="0">
                <a:latin typeface="Times New Roman" pitchFamily="18" charset="0"/>
              </a:rPr>
              <a:t>Педагогикалық жобалаудың негізгі</a:t>
            </a:r>
            <a:r>
              <a:rPr lang="ru-RU" altLang="ko-KR" dirty="0" smtClean="0">
                <a:latin typeface="Times New Roman" pitchFamily="18" charset="0"/>
              </a:rPr>
              <a:t> </a:t>
            </a:r>
            <a:r>
              <a:rPr lang="ru-RU" altLang="ko-KR" dirty="0" err="1" smtClean="0">
                <a:latin typeface="Times New Roman" pitchFamily="18" charset="0"/>
              </a:rPr>
              <a:t>ұстанымдары:</a:t>
            </a:r>
            <a:endParaRPr lang="ru-RU" dirty="0"/>
          </a:p>
        </p:txBody>
      </p:sp>
      <p:sp>
        <p:nvSpPr>
          <p:cNvPr id="3" name="Содержимое 2"/>
          <p:cNvSpPr>
            <a:spLocks noGrp="1"/>
          </p:cNvSpPr>
          <p:nvPr>
            <p:ph idx="1"/>
          </p:nvPr>
        </p:nvSpPr>
        <p:spPr/>
        <p:txBody>
          <a:bodyPr/>
          <a:lstStyle/>
          <a:p>
            <a:pPr>
              <a:defRPr/>
            </a:pPr>
            <a:r>
              <a:rPr lang="ru-RU" altLang="ko-KR" dirty="0" err="1" smtClean="0"/>
              <a:t>адамға бағытталуы </a:t>
            </a:r>
            <a:r>
              <a:rPr lang="ru-RU" altLang="ko-KR" dirty="0" smtClean="0"/>
              <a:t>(</a:t>
            </a:r>
            <a:r>
              <a:rPr lang="ru-RU" altLang="ko-KR" dirty="0" err="1" smtClean="0"/>
              <a:t>негізгі</a:t>
            </a:r>
            <a:r>
              <a:rPr lang="ru-RU" altLang="ko-KR" dirty="0" smtClean="0"/>
              <a:t> роль </a:t>
            </a:r>
            <a:r>
              <a:rPr lang="ru-RU" altLang="ko-KR" dirty="0" err="1" smtClean="0"/>
              <a:t>адам</a:t>
            </a:r>
            <a:r>
              <a:rPr lang="ru-RU" altLang="ko-KR" dirty="0" smtClean="0"/>
              <a:t>);</a:t>
            </a:r>
          </a:p>
          <a:p>
            <a:pPr>
              <a:defRPr/>
            </a:pPr>
            <a:r>
              <a:rPr lang="ru-RU" altLang="ko-KR" dirty="0" err="1" smtClean="0"/>
              <a:t>өзін-өзі дамыту</a:t>
            </a:r>
            <a:r>
              <a:rPr lang="ru-RU" altLang="ko-KR" dirty="0" smtClean="0"/>
              <a:t> </a:t>
            </a:r>
            <a:r>
              <a:rPr lang="ru-RU" altLang="ko-KR" dirty="0" err="1" smtClean="0"/>
              <a:t>принципі</a:t>
            </a:r>
            <a:r>
              <a:rPr lang="ru-RU" altLang="ko-KR" dirty="0" smtClean="0"/>
              <a:t>;</a:t>
            </a:r>
          </a:p>
          <a:p>
            <a:pPr>
              <a:defRPr/>
            </a:pPr>
            <a:r>
              <a:rPr lang="ru-RU" altLang="ko-KR" dirty="0" err="1" smtClean="0"/>
              <a:t>дидактикалық шығармашылық;</a:t>
            </a:r>
            <a:endParaRPr lang="ru-RU" altLang="ko-KR" dirty="0" smtClean="0"/>
          </a:p>
          <a:p>
            <a:pPr>
              <a:defRPr/>
            </a:pPr>
            <a:r>
              <a:rPr lang="ru-RU" altLang="ko-KR" dirty="0" err="1" smtClean="0"/>
              <a:t>технологиялық шығармашылық;</a:t>
            </a:r>
            <a:endParaRPr lang="ru-RU" altLang="ko-KR" dirty="0" smtClean="0"/>
          </a:p>
          <a:p>
            <a:pPr>
              <a:defRPr/>
            </a:pPr>
            <a:r>
              <a:rPr lang="ru-RU" altLang="ko-KR" dirty="0" err="1" smtClean="0"/>
              <a:t>ұйымдастыру шеберлігі</a:t>
            </a:r>
            <a:r>
              <a:rPr lang="ru-RU" altLang="ko-KR" dirty="0" smtClean="0"/>
              <a:t>. </a:t>
            </a:r>
            <a:endParaRPr lang="ru-RU" dirty="0" smtClean="0"/>
          </a:p>
          <a:p>
            <a:pPr>
              <a:defRPr/>
            </a:pP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kk-KZ" dirty="0" smtClean="0"/>
              <a:t>Мәселелік оқыту</a:t>
            </a:r>
            <a:endParaRPr lang="ru-RU" dirty="0"/>
          </a:p>
        </p:txBody>
      </p:sp>
      <p:sp>
        <p:nvSpPr>
          <p:cNvPr id="3" name="Содержимое 2"/>
          <p:cNvSpPr>
            <a:spLocks noGrp="1"/>
          </p:cNvSpPr>
          <p:nvPr>
            <p:ph idx="1"/>
          </p:nvPr>
        </p:nvSpPr>
        <p:spPr/>
        <p:txBody>
          <a:bodyPr/>
          <a:lstStyle/>
          <a:p>
            <a:pPr>
              <a:defRPr/>
            </a:pPr>
            <a:r>
              <a:rPr lang="ru-RU" dirty="0" err="1" smtClean="0"/>
              <a:t>Мәселелік оқыту бағытталады:</a:t>
            </a:r>
            <a:endParaRPr lang="ru-RU" dirty="0" smtClean="0"/>
          </a:p>
          <a:p>
            <a:pPr>
              <a:defRPr/>
            </a:pPr>
            <a:r>
              <a:rPr lang="ru-RU" dirty="0" err="1" smtClean="0"/>
              <a:t>ғылыми-зерттеу жобаларын</a:t>
            </a:r>
            <a:r>
              <a:rPr lang="ru-RU" dirty="0" smtClean="0"/>
              <a:t> </a:t>
            </a:r>
            <a:r>
              <a:rPr lang="ru-RU" dirty="0" err="1" smtClean="0"/>
              <a:t>жүзеге асыруға;</a:t>
            </a:r>
            <a:endParaRPr lang="ru-RU" dirty="0" smtClean="0"/>
          </a:p>
          <a:p>
            <a:pPr>
              <a:defRPr/>
            </a:pPr>
            <a:r>
              <a:rPr lang="ru-RU" dirty="0" err="1" smtClean="0"/>
              <a:t>Алынған білімдеріне</a:t>
            </a:r>
            <a:r>
              <a:rPr lang="ru-RU" dirty="0" smtClean="0"/>
              <a:t> </a:t>
            </a:r>
            <a:r>
              <a:rPr lang="ru-RU" dirty="0" err="1" smtClean="0"/>
              <a:t>талдау</a:t>
            </a:r>
            <a:r>
              <a:rPr lang="ru-RU" dirty="0" smtClean="0"/>
              <a:t> </a:t>
            </a:r>
            <a:r>
              <a:rPr lang="ru-RU" dirty="0" err="1" smtClean="0"/>
              <a:t>жасай</a:t>
            </a:r>
            <a:r>
              <a:rPr lang="ru-RU" dirty="0" smtClean="0"/>
              <a:t> </a:t>
            </a:r>
            <a:r>
              <a:rPr lang="ru-RU" dirty="0" err="1" smtClean="0"/>
              <a:t>отырып</a:t>
            </a:r>
            <a:r>
              <a:rPr lang="ru-RU" dirty="0" smtClean="0"/>
              <a:t>, </a:t>
            </a:r>
            <a:r>
              <a:rPr lang="ru-RU" dirty="0" err="1" smtClean="0"/>
              <a:t>инженерлік</a:t>
            </a:r>
            <a:r>
              <a:rPr lang="ru-RU" dirty="0" smtClean="0"/>
              <a:t> </a:t>
            </a:r>
            <a:r>
              <a:rPr lang="ru-RU" dirty="0" err="1" smtClean="0"/>
              <a:t>немесе</a:t>
            </a:r>
            <a:r>
              <a:rPr lang="ru-RU" dirty="0" smtClean="0"/>
              <a:t> </a:t>
            </a:r>
            <a:r>
              <a:rPr lang="ru-RU" dirty="0" err="1" smtClean="0"/>
              <a:t>кәсіби жобаларды</a:t>
            </a:r>
            <a:r>
              <a:rPr lang="ru-RU" dirty="0" smtClean="0"/>
              <a:t> </a:t>
            </a:r>
            <a:r>
              <a:rPr lang="ru-RU" dirty="0" err="1" smtClean="0"/>
              <a:t>жүзеге асыру</a:t>
            </a:r>
            <a:r>
              <a:rPr lang="ru-RU" dirty="0" smtClean="0"/>
              <a:t> ;</a:t>
            </a:r>
          </a:p>
          <a:p>
            <a:pPr>
              <a:defRPr/>
            </a:pPr>
            <a:r>
              <a:rPr lang="ru-RU" dirty="0" err="1" smtClean="0"/>
              <a:t>Сабақта дәстүрлі «мәселелік оқыту әдістерін» қолдану.</a:t>
            </a: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kk-KZ" dirty="0" smtClean="0"/>
              <a:t>Негізгі баспалдақтары</a:t>
            </a:r>
            <a:endParaRPr lang="ru-RU" dirty="0"/>
          </a:p>
        </p:txBody>
      </p:sp>
      <p:sp>
        <p:nvSpPr>
          <p:cNvPr id="3" name="Содержимое 2"/>
          <p:cNvSpPr>
            <a:spLocks noGrp="1"/>
          </p:cNvSpPr>
          <p:nvPr>
            <p:ph idx="1"/>
          </p:nvPr>
        </p:nvSpPr>
        <p:spPr/>
        <p:txBody>
          <a:bodyPr/>
          <a:lstStyle/>
          <a:p>
            <a:pPr>
              <a:defRPr/>
            </a:pPr>
            <a:r>
              <a:rPr lang="ru-RU" sz="2800" dirty="0" err="1" smtClean="0"/>
              <a:t>1.Мәселені қою</a:t>
            </a:r>
            <a:endParaRPr lang="ru-RU" sz="2800" b="1" dirty="0" smtClean="0"/>
          </a:p>
          <a:p>
            <a:pPr>
              <a:defRPr/>
            </a:pPr>
            <a:r>
              <a:rPr lang="ru-RU" sz="2800" dirty="0" smtClean="0"/>
              <a:t>2. </a:t>
            </a:r>
            <a:r>
              <a:rPr lang="ru-RU" sz="2800" dirty="0" err="1" smtClean="0"/>
              <a:t>Болжам</a:t>
            </a:r>
            <a:r>
              <a:rPr lang="ru-RU" sz="2800" dirty="0" smtClean="0"/>
              <a:t> </a:t>
            </a:r>
            <a:r>
              <a:rPr lang="ru-RU" sz="2800" dirty="0" err="1" smtClean="0"/>
              <a:t>жасау</a:t>
            </a:r>
            <a:endParaRPr lang="ru-RU" sz="2800" b="1" dirty="0" smtClean="0"/>
          </a:p>
          <a:p>
            <a:pPr>
              <a:defRPr/>
            </a:pPr>
            <a:r>
              <a:rPr lang="ru-RU" sz="2800" dirty="0" smtClean="0"/>
              <a:t>3. </a:t>
            </a:r>
            <a:r>
              <a:rPr lang="ru-RU" sz="2800" dirty="0" err="1" smtClean="0"/>
              <a:t>Қажетті қосымша ақпаратты таңдай білу</a:t>
            </a:r>
            <a:r>
              <a:rPr lang="ru-RU" sz="2800" dirty="0" smtClean="0"/>
              <a:t> </a:t>
            </a:r>
          </a:p>
          <a:p>
            <a:pPr>
              <a:defRPr/>
            </a:pPr>
            <a:r>
              <a:rPr lang="ru-RU" sz="2800" dirty="0" smtClean="0"/>
              <a:t>4. </a:t>
            </a:r>
            <a:r>
              <a:rPr lang="ru-RU" sz="2800" dirty="0" err="1" smtClean="0"/>
              <a:t>Ақпаратты негіздеу</a:t>
            </a:r>
            <a:endParaRPr lang="ru-RU" sz="2800" dirty="0" smtClean="0"/>
          </a:p>
          <a:p>
            <a:pPr>
              <a:defRPr/>
            </a:pPr>
            <a:r>
              <a:rPr lang="ru-RU" sz="2800" dirty="0" smtClean="0"/>
              <a:t>5. </a:t>
            </a:r>
            <a:r>
              <a:rPr lang="ru-RU" sz="2800" dirty="0" err="1" smtClean="0"/>
              <a:t>Сұрақтар құрастыру</a:t>
            </a:r>
            <a:r>
              <a:rPr lang="ru-RU" sz="2800" dirty="0" smtClean="0"/>
              <a:t> </a:t>
            </a:r>
          </a:p>
          <a:p>
            <a:pPr>
              <a:defRPr/>
            </a:pPr>
            <a:r>
              <a:rPr lang="ru-RU" sz="2800" dirty="0" smtClean="0"/>
              <a:t>6. </a:t>
            </a:r>
            <a:r>
              <a:rPr lang="ru-RU" sz="2800" dirty="0" err="1" smtClean="0"/>
              <a:t>Сұрақтарды зерттеу</a:t>
            </a:r>
            <a:r>
              <a:rPr lang="ru-RU" sz="2800" dirty="0" smtClean="0"/>
              <a:t> </a:t>
            </a:r>
            <a:r>
              <a:rPr lang="ru-RU" sz="2800" dirty="0" err="1" smtClean="0"/>
              <a:t>және шешімін</a:t>
            </a:r>
            <a:r>
              <a:rPr lang="ru-RU" sz="2800" dirty="0" smtClean="0"/>
              <a:t> табу</a:t>
            </a:r>
            <a:endParaRPr lang="ru-RU" sz="2800" b="1" dirty="0" smtClean="0"/>
          </a:p>
          <a:p>
            <a:pPr>
              <a:defRPr/>
            </a:pPr>
            <a:r>
              <a:rPr lang="ru-RU" sz="2800" dirty="0" smtClean="0"/>
              <a:t>7. Орта</a:t>
            </a:r>
            <a:r>
              <a:rPr lang="kk-KZ" sz="2800" dirty="0" smtClean="0"/>
              <a:t>қ шешімге келу</a:t>
            </a:r>
            <a:endParaRPr lang="ru-RU" sz="2800" dirty="0" smtClean="0"/>
          </a:p>
          <a:p>
            <a:pPr>
              <a:defRPr/>
            </a:pPr>
            <a:r>
              <a:rPr lang="ru-RU" sz="2800" dirty="0" smtClean="0"/>
              <a:t>8.Безендіру </a:t>
            </a:r>
            <a:r>
              <a:rPr lang="ru-RU" sz="2800" dirty="0" err="1" smtClean="0"/>
              <a:t>және ұсыну</a:t>
            </a:r>
            <a:endParaRPr lang="ru-RU" sz="2800" dirty="0" smtClean="0"/>
          </a:p>
          <a:p>
            <a:pPr>
              <a:defRPr/>
            </a:pP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468313" y="0"/>
            <a:ext cx="8229600" cy="1139825"/>
          </a:xfrm>
        </p:spPr>
        <p:txBody>
          <a:bodyPr/>
          <a:lstStyle/>
          <a:p>
            <a:pPr eaLnBrk="1" hangingPunct="1">
              <a:defRPr/>
            </a:pPr>
            <a:r>
              <a:rPr lang="kk-KZ" sz="2800" dirty="0" smtClean="0"/>
              <a:t>6 дәріс Педагогиканы оқытудағы технологиялар</a:t>
            </a:r>
            <a:endParaRPr lang="ru-RU" sz="2800" dirty="0" smtClean="0"/>
          </a:p>
        </p:txBody>
      </p:sp>
      <p:sp>
        <p:nvSpPr>
          <p:cNvPr id="131075" name="Rectangle 3"/>
          <p:cNvSpPr>
            <a:spLocks noGrp="1" noChangeArrowheads="1"/>
          </p:cNvSpPr>
          <p:nvPr>
            <p:ph type="body" idx="1"/>
          </p:nvPr>
        </p:nvSpPr>
        <p:spPr/>
        <p:txBody>
          <a:bodyPr/>
          <a:lstStyle/>
          <a:p>
            <a:pPr eaLnBrk="1" hangingPunct="1">
              <a:lnSpc>
                <a:spcPct val="80000"/>
              </a:lnSpc>
              <a:defRPr/>
            </a:pPr>
            <a:r>
              <a:rPr lang="kk-KZ" sz="2000" b="1" u="sng" smtClean="0"/>
              <a:t>Педагогикалық технология</a:t>
            </a:r>
            <a:r>
              <a:rPr lang="kk-KZ" sz="2000" smtClean="0"/>
              <a:t> (тәрбие жұмысында) балалармен тәрбие жұмысын ұйымдастыруда жоспарланған міндет үшін педагогтың анық іс-әрекетінің бірегей жүйесі.</a:t>
            </a:r>
          </a:p>
          <a:p>
            <a:pPr eaLnBrk="1" hangingPunct="1">
              <a:lnSpc>
                <a:spcPct val="80000"/>
              </a:lnSpc>
              <a:defRPr/>
            </a:pPr>
            <a:r>
              <a:rPr lang="kk-KZ" sz="2000" smtClean="0"/>
              <a:t>Кей кезде педагогикалық технология ғылыми зерттеу жүйесінің әсері негізсіз педагогикалық техникаға жақындайды. </a:t>
            </a:r>
          </a:p>
          <a:p>
            <a:pPr eaLnBrk="1" hangingPunct="1">
              <a:lnSpc>
                <a:spcPct val="80000"/>
              </a:lnSpc>
              <a:defRPr/>
            </a:pPr>
            <a:r>
              <a:rPr lang="kk-KZ" sz="2000" smtClean="0"/>
              <a:t>Педагогикалық техника бұл педагогтың өзін-өзі ұстауы, ішкі эмоционалдық жағдайын, сыртқы өзін-өзі ұстауымен оқушыларға әсер етуі. </a:t>
            </a:r>
          </a:p>
          <a:p>
            <a:pPr eaLnBrk="1" hangingPunct="1">
              <a:lnSpc>
                <a:spcPct val="80000"/>
              </a:lnSpc>
              <a:defRPr/>
            </a:pPr>
            <a:r>
              <a:rPr lang="kk-KZ" sz="2000" smtClean="0"/>
              <a:t>Педагогтың психотехникалық қабілетіне сөйлеу техниасы мен мәдениеті, әңгімелесуі, мимикасы және пантомимикасы психоденциалық реттеу жатады. Оқытушының жеке басы туралы педагогикалық жұмысындағы өзінің стилі, өзін-өзі ұстауы, іскерлігі туралы айтуға болады. </a:t>
            </a:r>
            <a:endParaRPr lang="ru-RU" sz="200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468313" y="-242888"/>
            <a:ext cx="8229600" cy="1139826"/>
          </a:xfrm>
        </p:spPr>
        <p:txBody>
          <a:bodyPr/>
          <a:lstStyle/>
          <a:p>
            <a:pPr marL="838200" indent="-838200" eaLnBrk="1" hangingPunct="1">
              <a:defRPr/>
            </a:pPr>
            <a:r>
              <a:rPr lang="kk-KZ" sz="2400" b="1" smtClean="0"/>
              <a:t>оқытудың педагогикалық технологиясына шолу</a:t>
            </a:r>
            <a:r>
              <a:rPr lang="kk-KZ" smtClean="0"/>
              <a:t> </a:t>
            </a:r>
            <a:endParaRPr lang="ru-RU" smtClean="0"/>
          </a:p>
        </p:txBody>
      </p:sp>
      <p:sp>
        <p:nvSpPr>
          <p:cNvPr id="132099" name="Rectangle 3"/>
          <p:cNvSpPr>
            <a:spLocks noGrp="1" noChangeArrowheads="1"/>
          </p:cNvSpPr>
          <p:nvPr>
            <p:ph type="body" idx="1"/>
          </p:nvPr>
        </p:nvSpPr>
        <p:spPr/>
        <p:txBody>
          <a:bodyPr/>
          <a:lstStyle/>
          <a:p>
            <a:pPr marL="990600" lvl="1" indent="-533400" eaLnBrk="1" hangingPunct="1">
              <a:lnSpc>
                <a:spcPct val="80000"/>
              </a:lnSpc>
              <a:defRPr/>
            </a:pPr>
            <a:r>
              <a:rPr lang="kk-KZ" sz="1400" smtClean="0"/>
              <a:t>Көп уақыт бойы </a:t>
            </a:r>
            <a:r>
              <a:rPr lang="kk-KZ" sz="1400" b="1" smtClean="0"/>
              <a:t>«технология »</a:t>
            </a:r>
            <a:r>
              <a:rPr lang="kk-KZ" sz="1400" smtClean="0"/>
              <a:t> термині педогогика түсінігінен алыс болды, ол технокротикалық түсінікке жатты. Оның дәлме-дәл мағынасы педагогиканың міндеттеріне, яғни бейнелеу, түсіндіру, хабарлау, педагогикалық процестерді құруға қарсы келмейді. </a:t>
            </a:r>
          </a:p>
          <a:p>
            <a:pPr marL="609600" indent="-609600" eaLnBrk="1" hangingPunct="1">
              <a:lnSpc>
                <a:spcPct val="80000"/>
              </a:lnSpc>
              <a:defRPr/>
            </a:pPr>
            <a:r>
              <a:rPr lang="kk-KZ" sz="1600" smtClean="0"/>
              <a:t> Педагогикалық әдебиете қандай да болмасын педагогикалық технологияны баяндайтын көптеген терминдер кездеседі: оқыту технологиясы, дәстүрлі технология, білім беру технологиясы, программалық оқыту технологиясы, авторлық технология, проблемалық оқыту технологиясы т.б. </a:t>
            </a:r>
          </a:p>
          <a:p>
            <a:pPr marL="609600" indent="-609600" eaLnBrk="1" hangingPunct="1">
              <a:lnSpc>
                <a:spcPct val="80000"/>
              </a:lnSpc>
              <a:defRPr/>
            </a:pPr>
            <a:r>
              <a:rPr lang="kk-KZ" sz="1600" smtClean="0"/>
              <a:t>Бүгінгі кезде көптеген педагогтар </a:t>
            </a:r>
            <a:r>
              <a:rPr lang="kk-KZ" sz="1600" b="1" smtClean="0"/>
              <a:t>«педагогикалық технология », «оқыту технологиясы»</a:t>
            </a:r>
            <a:r>
              <a:rPr lang="kk-KZ" sz="1600" smtClean="0"/>
              <a:t> түсініктер арасындағы айырмашылықтарды бөлмеді. </a:t>
            </a:r>
            <a:endParaRPr lang="kk-KZ" sz="1600" b="1" smtClean="0"/>
          </a:p>
          <a:p>
            <a:pPr marL="609600" indent="-609600" eaLnBrk="1" hangingPunct="1">
              <a:lnSpc>
                <a:spcPct val="80000"/>
              </a:lnSpc>
              <a:defRPr/>
            </a:pPr>
            <a:r>
              <a:rPr lang="kk-KZ" sz="1600" b="1" smtClean="0"/>
              <a:t>«Педагогикалық технология» </a:t>
            </a:r>
            <a:r>
              <a:rPr lang="kk-KZ" sz="1600" smtClean="0"/>
              <a:t>термині оқытуға байланыста ғана қолданылды, ол технологияның өзі техникалық құралдар арқылы оқытумен түсіндірілді. Бүгін педагогикалық технологияны педагогикалық мәселені шешуге байланысты педагогтың іс-әрекет жүйесі ретінде түсінеді. </a:t>
            </a:r>
            <a:endParaRPr lang="kk-KZ" sz="1600" b="1" smtClean="0"/>
          </a:p>
          <a:p>
            <a:pPr marL="609600" indent="-609600" eaLnBrk="1" hangingPunct="1">
              <a:lnSpc>
                <a:spcPct val="80000"/>
              </a:lnSpc>
              <a:defRPr/>
            </a:pPr>
            <a:r>
              <a:rPr lang="kk-KZ" sz="1600" b="1" smtClean="0"/>
              <a:t>Андреев В.И</a:t>
            </a:r>
            <a:r>
              <a:rPr lang="kk-KZ" sz="1600" smtClean="0"/>
              <a:t> педагогикалық технологияны- жобаланған және оқыту мен тәрбиелеудің педагогикалық заңдылықтарын, мақсаттарды, принциптерді, мазмұнды, форманы, әдістер мен тәсілдерді практикада қолданып, оның жоғарғы деңгейдегі нәтижесін қамтамасыз ететін жүйе ретінде түсіндірді.</a:t>
            </a:r>
            <a:r>
              <a:rPr lang="kk-KZ" sz="1400" smtClean="0"/>
              <a:t> </a:t>
            </a:r>
            <a:endParaRPr lang="ru-RU" sz="140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txBody>
          <a:bodyPr/>
          <a:lstStyle/>
          <a:p>
            <a:pPr eaLnBrk="1" hangingPunct="1">
              <a:defRPr/>
            </a:pPr>
            <a:r>
              <a:rPr lang="kk-KZ" smtClean="0"/>
              <a:t>Ғалымдар көзқарастары </a:t>
            </a:r>
            <a:endParaRPr lang="ru-RU" smtClean="0"/>
          </a:p>
        </p:txBody>
      </p:sp>
      <p:sp>
        <p:nvSpPr>
          <p:cNvPr id="133123" name="Rectangle 3"/>
          <p:cNvSpPr>
            <a:spLocks noGrp="1" noChangeArrowheads="1"/>
          </p:cNvSpPr>
          <p:nvPr>
            <p:ph type="body" idx="1"/>
          </p:nvPr>
        </p:nvSpPr>
        <p:spPr/>
        <p:txBody>
          <a:bodyPr/>
          <a:lstStyle/>
          <a:p>
            <a:pPr eaLnBrk="1" hangingPunct="1">
              <a:lnSpc>
                <a:spcPct val="80000"/>
              </a:lnSpc>
              <a:defRPr/>
            </a:pPr>
            <a:r>
              <a:rPr lang="kk-KZ" sz="1600" b="1" smtClean="0"/>
              <a:t>педагогикалық технология </a:t>
            </a:r>
            <a:r>
              <a:rPr lang="kk-KZ" sz="1600" smtClean="0"/>
              <a:t>- бұл ғылыми жобалау және педагогикалық іс-әрекетінің жетістігін қамтамасыз етудің көрінісі. Сонымен қатар </a:t>
            </a:r>
            <a:r>
              <a:rPr lang="kk-KZ" sz="1600" b="1" smtClean="0"/>
              <a:t>«педагогикалық технология » </a:t>
            </a:r>
            <a:r>
              <a:rPr lang="kk-KZ" sz="1600" smtClean="0"/>
              <a:t>ұғымы оқыту мен тәрбиелеу сферасындағы жұмыстың тәсілдерін білдіреді. Сондықтан «педагогикалық технология » ұғымы «оқыту технологиясы» мен «тәрбиелеу технологиясына» қарағанда кең ауқымды. </a:t>
            </a:r>
          </a:p>
          <a:p>
            <a:pPr eaLnBrk="1" hangingPunct="1">
              <a:lnSpc>
                <a:spcPct val="80000"/>
              </a:lnSpc>
              <a:defRPr/>
            </a:pPr>
            <a:r>
              <a:rPr lang="kk-KZ" sz="1600" smtClean="0"/>
              <a:t>Педагогикалық технологияның жан-жақтылығына қарамастан оның пайда болуының екі жолы бар: </a:t>
            </a:r>
          </a:p>
          <a:p>
            <a:pPr eaLnBrk="1" hangingPunct="1">
              <a:lnSpc>
                <a:spcPct val="80000"/>
              </a:lnSpc>
              <a:defRPr/>
            </a:pPr>
            <a:r>
              <a:rPr lang="kk-KZ" sz="1600" smtClean="0"/>
              <a:t>Бір жағдайда технология теориядан </a:t>
            </a:r>
            <a:r>
              <a:rPr lang="kk-KZ" sz="1600" b="1" smtClean="0"/>
              <a:t>(В.П. Беспалько, В.В:Давыдов, В.К. Дьяченко, Л.В.Занков, Н.В.Кузмина</a:t>
            </a:r>
            <a:r>
              <a:rPr lang="kk-KZ" sz="1600" smtClean="0"/>
              <a:t> т.б.) бір жағдайларда проктикадан пайда болған </a:t>
            </a:r>
            <a:r>
              <a:rPr lang="kk-KZ" sz="1600" b="1" smtClean="0"/>
              <a:t>(Е.Н. Ильин, С.И.Лысенкова, В.Ф.Шаталов</a:t>
            </a:r>
            <a:r>
              <a:rPr lang="kk-KZ" sz="1600" smtClean="0"/>
              <a:t> т.б.).</a:t>
            </a:r>
          </a:p>
          <a:p>
            <a:pPr eaLnBrk="1" hangingPunct="1">
              <a:lnSpc>
                <a:spcPct val="80000"/>
              </a:lnSpc>
              <a:buFont typeface="Wingdings" pitchFamily="2" charset="2"/>
              <a:buNone/>
              <a:defRPr/>
            </a:pPr>
            <a:r>
              <a:rPr lang="kk-KZ" sz="1600" smtClean="0"/>
              <a:t>Педагогикалық технологияның өзіндік белгілерін В.П.Беспалько бөліп көрсетеді:</a:t>
            </a:r>
          </a:p>
          <a:p>
            <a:pPr eaLnBrk="1" hangingPunct="1">
              <a:lnSpc>
                <a:spcPct val="80000"/>
              </a:lnSpc>
              <a:defRPr/>
            </a:pPr>
            <a:r>
              <a:rPr lang="kk-KZ" sz="1600" smtClean="0"/>
              <a:t>Анық жүйеленген педагогиканың, дитактикалық оқытудың, тәрбиелеудің мақсатын өңдеу;</a:t>
            </a:r>
          </a:p>
          <a:p>
            <a:pPr eaLnBrk="1" hangingPunct="1">
              <a:lnSpc>
                <a:spcPct val="80000"/>
              </a:lnSpc>
              <a:defRPr/>
            </a:pPr>
            <a:r>
              <a:rPr lang="kk-KZ" sz="1600" smtClean="0"/>
              <a:t>Меңгеруге байланысты информацияны құрылымдау, ретке келтіру, толықтыру;</a:t>
            </a:r>
          </a:p>
          <a:p>
            <a:pPr eaLnBrk="1" hangingPunct="1">
              <a:lnSpc>
                <a:spcPct val="80000"/>
              </a:lnSpc>
              <a:defRPr/>
            </a:pPr>
            <a:r>
              <a:rPr lang="kk-KZ" sz="1600" smtClean="0"/>
              <a:t>Оқыту мен бақлауда дидактикалық, техникалық, компьютерлік әдістерді комплексті қолдану;</a:t>
            </a:r>
          </a:p>
          <a:p>
            <a:pPr eaLnBrk="1" hangingPunct="1">
              <a:lnSpc>
                <a:spcPct val="80000"/>
              </a:lnSpc>
              <a:defRPr/>
            </a:pPr>
            <a:r>
              <a:rPr lang="kk-KZ" sz="1600" smtClean="0"/>
              <a:t>Оқыту мен тәрбиелеудің диагностикалық функцияларын мүмкіндігінше күштендіру;</a:t>
            </a:r>
          </a:p>
          <a:p>
            <a:pPr eaLnBrk="1" hangingPunct="1">
              <a:lnSpc>
                <a:spcPct val="80000"/>
              </a:lnSpc>
              <a:defRPr/>
            </a:pPr>
            <a:r>
              <a:rPr lang="kk-KZ" sz="1600" smtClean="0"/>
              <a:t>Оқытудың жоғарғы деңгейдегі сапасын қамтамасыз ету. </a:t>
            </a:r>
            <a:endParaRPr lang="ru-RU" sz="160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a:xfrm>
            <a:off x="457200" y="277813"/>
            <a:ext cx="8229600" cy="579437"/>
          </a:xfrm>
        </p:spPr>
        <p:txBody>
          <a:bodyPr/>
          <a:lstStyle/>
          <a:p>
            <a:pPr eaLnBrk="1" hangingPunct="1">
              <a:defRPr/>
            </a:pPr>
            <a:r>
              <a:rPr lang="kk-KZ" sz="3600" dirty="0" smtClean="0">
                <a:latin typeface="Times New Roman" pitchFamily="18" charset="0"/>
                <a:cs typeface="Times New Roman" pitchFamily="18" charset="0"/>
              </a:rPr>
              <a:t>Технологиялардың қолданысы </a:t>
            </a:r>
            <a:endParaRPr lang="ru-RU" sz="3600" dirty="0" smtClean="0">
              <a:latin typeface="Times New Roman" pitchFamily="18" charset="0"/>
              <a:cs typeface="Times New Roman" pitchFamily="18" charset="0"/>
            </a:endParaRPr>
          </a:p>
        </p:txBody>
      </p:sp>
      <p:sp>
        <p:nvSpPr>
          <p:cNvPr id="134147" name="Rectangle 3"/>
          <p:cNvSpPr>
            <a:spLocks noGrp="1" noChangeArrowheads="1"/>
          </p:cNvSpPr>
          <p:nvPr>
            <p:ph type="body" idx="1"/>
          </p:nvPr>
        </p:nvSpPr>
        <p:spPr>
          <a:xfrm>
            <a:off x="457200" y="785813"/>
            <a:ext cx="8229600" cy="6286500"/>
          </a:xfrm>
        </p:spPr>
        <p:txBody>
          <a:bodyPr/>
          <a:lstStyle/>
          <a:p>
            <a:pPr eaLnBrk="1" hangingPunct="1">
              <a:lnSpc>
                <a:spcPct val="80000"/>
              </a:lnSpc>
              <a:defRPr/>
            </a:pPr>
            <a:r>
              <a:rPr lang="kk-KZ" sz="1600" dirty="0" smtClean="0"/>
              <a:t>Педагогикалық технологияның жан-жақтылығына қарай қазіргі дидактикада оны анализдеудің ортақ жоспары қалыптасты. Әр технологияда автор мыналарды көруге тиіс: </a:t>
            </a:r>
          </a:p>
          <a:p>
            <a:pPr eaLnBrk="1" hangingPunct="1">
              <a:lnSpc>
                <a:spcPct val="80000"/>
              </a:lnSpc>
              <a:defRPr/>
            </a:pPr>
            <a:r>
              <a:rPr lang="kk-KZ" sz="1600" dirty="0" smtClean="0"/>
              <a:t>Оның қолданылу деңгейі;</a:t>
            </a:r>
          </a:p>
          <a:p>
            <a:pPr eaLnBrk="1" hangingPunct="1">
              <a:lnSpc>
                <a:spcPct val="80000"/>
              </a:lnSpc>
              <a:defRPr/>
            </a:pPr>
            <a:r>
              <a:rPr lang="kk-KZ" sz="1600" dirty="0" smtClean="0"/>
              <a:t>Философиялық негізін;</a:t>
            </a:r>
          </a:p>
          <a:p>
            <a:pPr eaLnBrk="1" hangingPunct="1">
              <a:lnSpc>
                <a:spcPct val="80000"/>
              </a:lnSpc>
              <a:defRPr/>
            </a:pPr>
            <a:r>
              <a:rPr lang="kk-KZ" sz="1600" dirty="0" smtClean="0"/>
              <a:t>Білімді меңгерудің жетекші концепциясы; </a:t>
            </a:r>
          </a:p>
          <a:p>
            <a:pPr eaLnBrk="1" hangingPunct="1">
              <a:lnSpc>
                <a:spcPct val="80000"/>
              </a:lnSpc>
              <a:defRPr/>
            </a:pPr>
            <a:r>
              <a:rPr lang="kk-KZ" sz="1600" dirty="0" smtClean="0"/>
              <a:t>Білім мазмұнының ерекше көрінісі;</a:t>
            </a:r>
          </a:p>
          <a:p>
            <a:pPr eaLnBrk="1" hangingPunct="1">
              <a:lnSpc>
                <a:spcPct val="80000"/>
              </a:lnSpc>
              <a:defRPr/>
            </a:pPr>
            <a:r>
              <a:rPr lang="kk-KZ" sz="1600" dirty="0" smtClean="0"/>
              <a:t>Оқытуды ұйымдастыру формалары;</a:t>
            </a:r>
          </a:p>
          <a:p>
            <a:pPr eaLnBrk="1" hangingPunct="1">
              <a:lnSpc>
                <a:spcPct val="80000"/>
              </a:lnSpc>
              <a:defRPr/>
            </a:pPr>
            <a:r>
              <a:rPr lang="kk-KZ" sz="1600" dirty="0" smtClean="0"/>
              <a:t>Оқытудың артықшылық әдісі;</a:t>
            </a:r>
          </a:p>
          <a:p>
            <a:pPr eaLnBrk="1" hangingPunct="1">
              <a:lnSpc>
                <a:spcPct val="80000"/>
              </a:lnSpc>
              <a:defRPr/>
            </a:pPr>
            <a:r>
              <a:rPr lang="kk-KZ" sz="1600" dirty="0" smtClean="0"/>
              <a:t>Оқытылатынның категориясы.</a:t>
            </a:r>
          </a:p>
          <a:p>
            <a:pPr eaLnBrk="1" hangingPunct="1">
              <a:lnSpc>
                <a:spcPct val="80000"/>
              </a:lnSpc>
              <a:buFont typeface="Wingdings" pitchFamily="2" charset="2"/>
              <a:buNone/>
              <a:defRPr/>
            </a:pPr>
            <a:r>
              <a:rPr lang="kk-KZ" sz="1600" dirty="0" smtClean="0"/>
              <a:t>Кейбір оқыту технологиясына тоқталайық:</a:t>
            </a:r>
          </a:p>
          <a:p>
            <a:pPr eaLnBrk="1" hangingPunct="1">
              <a:lnSpc>
                <a:spcPct val="80000"/>
              </a:lnSpc>
              <a:defRPr/>
            </a:pPr>
            <a:r>
              <a:rPr lang="kk-KZ" sz="1600" dirty="0" smtClean="0"/>
              <a:t>Оқытудың дәстүрлі технологиясы</a:t>
            </a:r>
          </a:p>
          <a:p>
            <a:pPr eaLnBrk="1" hangingPunct="1">
              <a:lnSpc>
                <a:spcPct val="80000"/>
              </a:lnSpc>
              <a:defRPr/>
            </a:pPr>
            <a:r>
              <a:rPr lang="kk-KZ" sz="1600" dirty="0" smtClean="0"/>
              <a:t>Оқытудың дамушы технологиясы</a:t>
            </a:r>
          </a:p>
          <a:p>
            <a:pPr eaLnBrk="1" hangingPunct="1">
              <a:lnSpc>
                <a:spcPct val="80000"/>
              </a:lnSpc>
              <a:defRPr/>
            </a:pPr>
            <a:r>
              <a:rPr lang="kk-KZ" sz="1600" dirty="0" smtClean="0"/>
              <a:t>Ақыл-ой әрекетін қалыптастырудың кезеңдік технологиясы</a:t>
            </a:r>
          </a:p>
          <a:p>
            <a:pPr eaLnBrk="1" hangingPunct="1">
              <a:lnSpc>
                <a:spcPct val="80000"/>
              </a:lnSpc>
              <a:defRPr/>
            </a:pPr>
            <a:r>
              <a:rPr lang="kk-KZ" sz="1600" dirty="0" smtClean="0"/>
              <a:t>Ұжымдық әрекеттестік технологиясы</a:t>
            </a:r>
          </a:p>
          <a:p>
            <a:pPr eaLnBrk="1" hangingPunct="1">
              <a:lnSpc>
                <a:spcPct val="80000"/>
              </a:lnSpc>
              <a:defRPr/>
            </a:pPr>
            <a:r>
              <a:rPr lang="kk-KZ" sz="1600" dirty="0" smtClean="0"/>
              <a:t>Толық меңгеру технолгиясы </a:t>
            </a:r>
          </a:p>
          <a:p>
            <a:pPr eaLnBrk="1" hangingPunct="1">
              <a:lnSpc>
                <a:spcPct val="80000"/>
              </a:lnSpc>
              <a:defRPr/>
            </a:pPr>
            <a:r>
              <a:rPr lang="kk-KZ" sz="1600" dirty="0" smtClean="0"/>
              <a:t>Әр түрлі деңгейдегі оқу технологиясы</a:t>
            </a:r>
          </a:p>
          <a:p>
            <a:pPr eaLnBrk="1" hangingPunct="1">
              <a:lnSpc>
                <a:spcPct val="80000"/>
              </a:lnSpc>
              <a:defRPr/>
            </a:pPr>
            <a:r>
              <a:rPr lang="kk-KZ" sz="1600" dirty="0" smtClean="0"/>
              <a:t>Бейімдеп оқыту технологиясы</a:t>
            </a:r>
            <a:r>
              <a:rPr lang="ru-RU" sz="1600" dirty="0" smtClean="0"/>
              <a:t> </a:t>
            </a:r>
          </a:p>
          <a:p>
            <a:pPr eaLnBrk="1" hangingPunct="1">
              <a:lnSpc>
                <a:spcPct val="80000"/>
              </a:lnSpc>
              <a:defRPr/>
            </a:pPr>
            <a:r>
              <a:rPr lang="kk-KZ" sz="1600" dirty="0" smtClean="0"/>
              <a:t>Программалық оқыту технологиясы</a:t>
            </a:r>
            <a:r>
              <a:rPr lang="ru-RU" sz="1600" dirty="0" smtClean="0"/>
              <a:t> </a:t>
            </a:r>
          </a:p>
          <a:p>
            <a:pPr eaLnBrk="1" hangingPunct="1">
              <a:lnSpc>
                <a:spcPct val="80000"/>
              </a:lnSpc>
              <a:defRPr/>
            </a:pPr>
            <a:r>
              <a:rPr lang="kk-KZ" sz="1600" dirty="0" smtClean="0"/>
              <a:t>Проблемалық оқыту технологиясы</a:t>
            </a:r>
          </a:p>
          <a:p>
            <a:pPr eaLnBrk="1" hangingPunct="1">
              <a:lnSpc>
                <a:spcPct val="80000"/>
              </a:lnSpc>
              <a:defRPr/>
            </a:pPr>
            <a:r>
              <a:rPr lang="kk-KZ" sz="1600" dirty="0" smtClean="0"/>
              <a:t>Модулдік оқыту технологиясы</a:t>
            </a:r>
            <a:r>
              <a:rPr lang="ru-RU" sz="1600" dirty="0" smtClean="0"/>
              <a:t> </a:t>
            </a:r>
          </a:p>
          <a:p>
            <a:pPr eaLnBrk="1" hangingPunct="1">
              <a:lnSpc>
                <a:spcPct val="80000"/>
              </a:lnSpc>
              <a:defRPr/>
            </a:pPr>
            <a:r>
              <a:rPr lang="kk-KZ" sz="1600" dirty="0" smtClean="0"/>
              <a:t>Жобалық оқыту технологиясы</a:t>
            </a:r>
          </a:p>
          <a:p>
            <a:pPr eaLnBrk="1" hangingPunct="1">
              <a:lnSpc>
                <a:spcPct val="80000"/>
              </a:lnSpc>
              <a:defRPr/>
            </a:pPr>
            <a:r>
              <a:rPr lang="kk-KZ" sz="1600" dirty="0" smtClean="0"/>
              <a:t>Кепілденген оқыту техникасы</a:t>
            </a:r>
            <a:r>
              <a:rPr lang="ru-RU" sz="1600" dirty="0" smtClean="0"/>
              <a:t> </a:t>
            </a:r>
          </a:p>
          <a:p>
            <a:pPr eaLnBrk="1" hangingPunct="1">
              <a:lnSpc>
                <a:spcPct val="80000"/>
              </a:lnSpc>
              <a:defRPr/>
            </a:pPr>
            <a:r>
              <a:rPr lang="kk-KZ" sz="1600" dirty="0" smtClean="0"/>
              <a:t>Қашықтықтан оқыту технологиясы</a:t>
            </a:r>
          </a:p>
          <a:p>
            <a:pPr eaLnBrk="1" hangingPunct="1">
              <a:lnSpc>
                <a:spcPct val="80000"/>
              </a:lnSpc>
              <a:defRPr/>
            </a:pPr>
            <a:r>
              <a:rPr lang="kk-KZ" sz="1600" dirty="0" smtClean="0"/>
              <a:t>Авторлық оқыту технологиясы</a:t>
            </a:r>
            <a:r>
              <a:rPr lang="ru-RU" sz="1600" dirty="0" smtClean="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476375" y="909638"/>
            <a:ext cx="6707188" cy="488950"/>
          </a:xfrm>
        </p:spPr>
        <p:txBody>
          <a:bodyPr/>
          <a:lstStyle/>
          <a:p>
            <a:pPr eaLnBrk="1" hangingPunct="1">
              <a:defRPr/>
            </a:pPr>
            <a:r>
              <a:rPr lang="kk-KZ" sz="2800" b="1" dirty="0" smtClean="0">
                <a:solidFill>
                  <a:srgbClr val="FF0000"/>
                </a:solidFill>
              </a:rPr>
              <a:t>Кіріспе</a:t>
            </a:r>
            <a:endParaRPr lang="ru-RU" sz="2800" b="1" dirty="0" smtClean="0">
              <a:solidFill>
                <a:srgbClr val="FF0000"/>
              </a:solidFill>
            </a:endParaRPr>
          </a:p>
        </p:txBody>
      </p:sp>
      <p:pic>
        <p:nvPicPr>
          <p:cNvPr id="6147" name="Picture 4" descr="j0251301"/>
          <p:cNvPicPr>
            <a:picLocks noChangeAspect="1" noChangeArrowheads="1"/>
          </p:cNvPicPr>
          <p:nvPr>
            <p:ph type="body" idx="1"/>
          </p:nvPr>
        </p:nvPicPr>
        <p:blipFill>
          <a:blip r:embed="rId2" cstate="print"/>
          <a:srcRect/>
          <a:stretch>
            <a:fillRect/>
          </a:stretch>
        </p:blipFill>
        <p:spPr>
          <a:xfrm rot="20892786">
            <a:off x="755650" y="2060575"/>
            <a:ext cx="1416050" cy="1193800"/>
          </a:xfrm>
          <a:noFill/>
        </p:spPr>
      </p:pic>
      <p:sp>
        <p:nvSpPr>
          <p:cNvPr id="6148" name="Text Box 5"/>
          <p:cNvSpPr txBox="1">
            <a:spLocks noChangeArrowheads="1"/>
          </p:cNvSpPr>
          <p:nvPr/>
        </p:nvSpPr>
        <p:spPr bwMode="auto">
          <a:xfrm>
            <a:off x="2627313" y="2133600"/>
            <a:ext cx="5761037" cy="4246563"/>
          </a:xfrm>
          <a:prstGeom prst="rect">
            <a:avLst/>
          </a:prstGeom>
          <a:noFill/>
          <a:ln w="9525">
            <a:noFill/>
            <a:miter lim="800000"/>
            <a:headEnd/>
            <a:tailEnd/>
          </a:ln>
        </p:spPr>
        <p:txBody>
          <a:bodyPr>
            <a:spAutoFit/>
          </a:bodyPr>
          <a:lstStyle/>
          <a:p>
            <a:pPr marL="342900" indent="-342900" algn="just">
              <a:spcBef>
                <a:spcPct val="50000"/>
              </a:spcBef>
            </a:pPr>
            <a:r>
              <a:rPr lang="kk-KZ"/>
              <a:t>Курс болашақ маман иелерінің кәсіби-педагогикалық мәдениетінің негізін қалыптастыру, қазіргі педагогиканы оқытудың әдістемелері мен ерекшеліктерімен таныстырылып, оларды педагогика пәнінің оқытушы ретінде қалыптастыруға тікелей ықпал ету, олардың кәсіби     міндеттерді     шешуге     байланысты     шығармашылық     дайындығын қалыптастыруға ықпал етеді . Педагогика ғылым және өнер. Педагогика  жас ерекшелігіне байланысты бөлінеді: Мектепке дейінгі, мектеп, жоғары мектеп. Сонымен қатар арнайы педагогика және психология мамандығына арналған педагогика, колледж студенттеріне арналған педагогика. </a:t>
            </a:r>
            <a:endParaRPr lang="ru-RU"/>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a:xfrm>
            <a:off x="500063" y="0"/>
            <a:ext cx="8229600" cy="1139825"/>
          </a:xfrm>
        </p:spPr>
        <p:txBody>
          <a:bodyPr/>
          <a:lstStyle/>
          <a:p>
            <a:pPr eaLnBrk="1" hangingPunct="1">
              <a:defRPr/>
            </a:pPr>
            <a:r>
              <a:rPr lang="kk-KZ" sz="2000" dirty="0" smtClean="0"/>
              <a:t>7 дәріс Колледждерде, жоғары оқу орындарында педагогиканы оқытудың ерекшеліктері. </a:t>
            </a:r>
            <a:br>
              <a:rPr lang="kk-KZ" sz="2000" dirty="0" smtClean="0"/>
            </a:br>
            <a:r>
              <a:rPr lang="kk-KZ" sz="2000" dirty="0" smtClean="0"/>
              <a:t>8 дәріс Колледждерде, жоғары оқу орындарында педагогиканы оқытудың формалары мен әдістері</a:t>
            </a:r>
            <a:endParaRPr lang="ru-RU" sz="2000" dirty="0" smtClean="0"/>
          </a:p>
        </p:txBody>
      </p:sp>
      <p:sp>
        <p:nvSpPr>
          <p:cNvPr id="135171" name="Rectangle 3"/>
          <p:cNvSpPr>
            <a:spLocks noGrp="1" noChangeArrowheads="1"/>
          </p:cNvSpPr>
          <p:nvPr>
            <p:ph type="body" idx="1"/>
          </p:nvPr>
        </p:nvSpPr>
        <p:spPr/>
        <p:txBody>
          <a:bodyPr/>
          <a:lstStyle/>
          <a:p>
            <a:pPr eaLnBrk="1" hangingPunct="1">
              <a:defRPr/>
            </a:pPr>
            <a:r>
              <a:rPr lang="kk-KZ" sz="2800" dirty="0" smtClean="0"/>
              <a:t>Колледж мектеп пен жоғары мектеп арасындағы ұйым. Онда негізінен оқушылар білім алады. Бітірушілер бастауыш сыныпқа сабақ береді. Сондықтанда оларға бастауыш мектеп педагогикасы оқытылады. Яғни бастауыш сыныптың жас ерекшеліктеріне сай оқыту әдістері мен құралдары таңдалынып алынады. Яғни оқытушы бастауыш сыныптың ерекшеліктерін білуі тиіс. </a:t>
            </a:r>
            <a:endParaRPr lang="ru-RU" sz="28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313"/>
            <a:ext cx="8229600" cy="5911850"/>
          </a:xfrm>
        </p:spPr>
        <p:txBody>
          <a:bodyPr/>
          <a:lstStyle/>
          <a:p>
            <a:pPr>
              <a:defRPr/>
            </a:pPr>
            <a:r>
              <a:rPr lang="kk-KZ" sz="2200" dirty="0" smtClean="0">
                <a:latin typeface="Times New Roman" pitchFamily="18" charset="0"/>
                <a:cs typeface="Times New Roman" pitchFamily="18" charset="0"/>
              </a:rPr>
              <a:t>Жоғары оқу орындарында білім берудің ұйымдастыру дәсүрлі және инновациялық түрлері бар. Дәстүрлі әдіске: дәріс, семинар, практикалық сабақтарды жатқызуға болады. Негізгі ұйымдастыру түрі теориялық білім негізін қалайтын – дәріс.                    </a:t>
            </a:r>
            <a:endParaRPr lang="ru-RU" sz="2200" dirty="0" smtClean="0">
              <a:latin typeface="Times New Roman" pitchFamily="18" charset="0"/>
              <a:cs typeface="Times New Roman" pitchFamily="18" charset="0"/>
            </a:endParaRPr>
          </a:p>
          <a:p>
            <a:pPr>
              <a:defRPr/>
            </a:pPr>
            <a:r>
              <a:rPr lang="kk-KZ" sz="2200" dirty="0" smtClean="0">
                <a:latin typeface="Times New Roman" pitchFamily="18" charset="0"/>
                <a:cs typeface="Times New Roman" pitchFamily="18" charset="0"/>
              </a:rPr>
              <a:t>	Дәріс – Ежелгі Гректерде пайда болып, орта ғасырларда Ежелгі Римде одан әрі дами бастады, алғашқыда латын тілдерінде жүргізілді. Пән мұғалімі кітаптар оқыды, мәтінге өз тарапынан көзқарас білдірді. Ортағасырлық университеттерде таңертең қарапайым түрде дәрістер оқылды, ал кешке – қысқаша түрде қайталанып отырды. Дәрістен шыққаннан кейін студенттер бірлесе отырып дәрістің мазмұнын еске түсіріп талдаулар жасады.</a:t>
            </a:r>
            <a:endParaRPr lang="ru-RU" sz="2200" dirty="0" smtClean="0">
              <a:latin typeface="Times New Roman" pitchFamily="18" charset="0"/>
              <a:cs typeface="Times New Roman" pitchFamily="18" charset="0"/>
            </a:endParaRPr>
          </a:p>
          <a:p>
            <a:pPr>
              <a:defRPr/>
            </a:pPr>
            <a:r>
              <a:rPr lang="kk-KZ" sz="2200" dirty="0" smtClean="0">
                <a:latin typeface="Times New Roman" pitchFamily="18" charset="0"/>
                <a:cs typeface="Times New Roman" pitchFamily="18" charset="0"/>
              </a:rPr>
              <a:t>	Дәріс (латын тілінен «lectіо» - оқу ) жоғары оқу орындарында дәстүрлі және басқаратын оқытудың түрін білдіреді.</a:t>
            </a:r>
            <a:endParaRPr lang="ru-RU" sz="2200" dirty="0" smtClean="0">
              <a:latin typeface="Times New Roman" pitchFamily="18" charset="0"/>
              <a:cs typeface="Times New Roman" pitchFamily="18" charset="0"/>
            </a:endParaRPr>
          </a:p>
          <a:p>
            <a:pPr>
              <a:defRPr/>
            </a:pPr>
            <a:r>
              <a:rPr lang="kk-KZ" sz="2200" dirty="0" smtClean="0">
                <a:latin typeface="Times New Roman" pitchFamily="18" charset="0"/>
                <a:cs typeface="Times New Roman" pitchFamily="18" charset="0"/>
              </a:rPr>
              <a:t>Дәріс – монолог ретінде жүзеге асатын жауапты публикалық қойылым болып табылады. Дәріс беруші аудитория (студенттер) алдында түзетусіз «таза» сөйлеуі қажет.</a:t>
            </a:r>
            <a:endParaRPr lang="ru-RU" sz="22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42875"/>
            <a:ext cx="8229600" cy="5983288"/>
          </a:xfrm>
        </p:spPr>
        <p:txBody>
          <a:bodyPr/>
          <a:lstStyle/>
          <a:p>
            <a:pPr>
              <a:defRPr/>
            </a:pPr>
            <a:r>
              <a:rPr lang="kk-KZ" sz="2000" dirty="0" smtClean="0">
                <a:latin typeface="Times New Roman" pitchFamily="18" charset="0"/>
                <a:cs typeface="Times New Roman" pitchFamily="18" charset="0"/>
              </a:rPr>
              <a:t>Жоғары мектепте оқыту: ауызша, жазбаша оқыту,  иллюстрация, демонстрация, практикалық оқыту әдістері болып жіктеледі. </a:t>
            </a:r>
            <a:endParaRPr lang="ru-RU" sz="2000" dirty="0" smtClean="0">
              <a:latin typeface="Times New Roman" pitchFamily="18" charset="0"/>
              <a:cs typeface="Times New Roman" pitchFamily="18" charset="0"/>
            </a:endParaRPr>
          </a:p>
          <a:p>
            <a:pPr>
              <a:defRPr/>
            </a:pPr>
            <a:r>
              <a:rPr lang="kk-KZ" sz="2000" dirty="0" smtClean="0">
                <a:latin typeface="Times New Roman" pitchFamily="18" charset="0"/>
                <a:cs typeface="Times New Roman" pitchFamily="18" charset="0"/>
              </a:rPr>
              <a:t>Ауызша оқыту әдісі – әңгіме, түсіндіру, пікірсайыс, дәріс оқу т.б. Бұлар оқытушы іс-әрекетінің негізгісі, ал шешендік шеберлікке ие болған оқытушы шектеулі уақытта көптеген керекті мағұлматтарды шебер жеткізуге мүмкіндік береді.</a:t>
            </a:r>
            <a:endParaRPr lang="ru-RU" sz="2000" dirty="0" smtClean="0">
              <a:latin typeface="Times New Roman" pitchFamily="18" charset="0"/>
              <a:cs typeface="Times New Roman" pitchFamily="18" charset="0"/>
            </a:endParaRPr>
          </a:p>
          <a:p>
            <a:pPr>
              <a:defRPr/>
            </a:pPr>
            <a:r>
              <a:rPr lang="kk-KZ" sz="2000" dirty="0" smtClean="0">
                <a:latin typeface="Times New Roman" pitchFamily="18" charset="0"/>
                <a:cs typeface="Times New Roman" pitchFamily="18" charset="0"/>
              </a:rPr>
              <a:t>Жазбаша оқыту әдістеріне жоғары мектепте электронды әдіспен оқытуды жатқызуға болады жіне ол студенттің өздік әрекетімен сипатталады.</a:t>
            </a:r>
            <a:endParaRPr lang="ru-RU" sz="2000" dirty="0" smtClean="0">
              <a:latin typeface="Times New Roman" pitchFamily="18" charset="0"/>
              <a:cs typeface="Times New Roman" pitchFamily="18" charset="0"/>
            </a:endParaRPr>
          </a:p>
          <a:p>
            <a:pPr>
              <a:defRPr/>
            </a:pPr>
            <a:r>
              <a:rPr lang="kk-KZ" sz="2000" dirty="0" smtClean="0">
                <a:latin typeface="Times New Roman" pitchFamily="18" charset="0"/>
                <a:cs typeface="Times New Roman" pitchFamily="18" charset="0"/>
              </a:rPr>
              <a:t>Иллюстрация әдісі: кесте, схема, суреттер, тақтамен жұмыс т.б.</a:t>
            </a:r>
            <a:endParaRPr lang="ru-RU" sz="2000" dirty="0" smtClean="0">
              <a:latin typeface="Times New Roman" pitchFamily="18" charset="0"/>
              <a:cs typeface="Times New Roman" pitchFamily="18" charset="0"/>
            </a:endParaRPr>
          </a:p>
          <a:p>
            <a:pPr>
              <a:defRPr/>
            </a:pPr>
            <a:r>
              <a:rPr lang="kk-KZ" sz="2000" dirty="0" smtClean="0">
                <a:latin typeface="Times New Roman" pitchFamily="18" charset="0"/>
                <a:cs typeface="Times New Roman" pitchFamily="18" charset="0"/>
              </a:rPr>
              <a:t>Демонстрация әдісіне: видео жазылым, фильмдер, модельдеу т.б. жатқызсақ, практикалық оқыту әдісіне: жаттығулар, лабораториялық жұмыстар, шеберханада жұмыс, т.б. жатады.</a:t>
            </a:r>
            <a:endParaRPr lang="ru-RU" sz="2000" dirty="0" smtClean="0">
              <a:latin typeface="Times New Roman" pitchFamily="18" charset="0"/>
              <a:cs typeface="Times New Roman" pitchFamily="18" charset="0"/>
            </a:endParaRPr>
          </a:p>
          <a:p>
            <a:pPr>
              <a:defRPr/>
            </a:pPr>
            <a:r>
              <a:rPr lang="kk-KZ" sz="2000" dirty="0" smtClean="0">
                <a:latin typeface="Times New Roman" pitchFamily="18" charset="0"/>
                <a:cs typeface="Times New Roman" pitchFamily="18" charset="0"/>
              </a:rPr>
              <a:t>Дәріс жоғары мектепте оқытудың ұйымдастырудың негізгі түрі және ол белгілі бір ғылыми білімнің тәртібі бойынша жүргізіледі. Студенттердің ғылымилыққа, күрделілікке, туындаған сұрақтардың жауабын шешуге, олардың танымдық іс-әрекетін және шығармашылық ойлау қабілетін ашады.</a:t>
            </a:r>
            <a:endParaRPr lang="ru-RU" sz="2000" dirty="0" smtClean="0">
              <a:latin typeface="Times New Roman" pitchFamily="18" charset="0"/>
              <a:cs typeface="Times New Roman" pitchFamily="18" charset="0"/>
            </a:endParaRPr>
          </a:p>
          <a:p>
            <a:pPr>
              <a:defRPr/>
            </a:pPr>
            <a:r>
              <a:rPr lang="kk-KZ" sz="2000" dirty="0" smtClean="0">
                <a:latin typeface="Times New Roman" pitchFamily="18" charset="0"/>
                <a:cs typeface="Times New Roman" pitchFamily="18" charset="0"/>
              </a:rPr>
              <a:t>Қорыта айтқанда оқытудың дәстүрлі әдістері мен түрлері көбінесе оқытушы белсенділігі негізінде жүзеге асады.</a:t>
            </a:r>
            <a:endParaRPr lang="ru-RU" sz="2000" dirty="0" smtClean="0">
              <a:latin typeface="Times New Roman" pitchFamily="18" charset="0"/>
              <a:cs typeface="Times New Roman" pitchFamily="18" charset="0"/>
            </a:endParaRPr>
          </a:p>
          <a:p>
            <a:pPr>
              <a:defRPr/>
            </a:pPr>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42875"/>
            <a:ext cx="8229600" cy="6572250"/>
          </a:xfrm>
        </p:spPr>
        <p:txBody>
          <a:bodyPr/>
          <a:lstStyle/>
          <a:p>
            <a:pPr>
              <a:defRPr/>
            </a:pPr>
            <a:r>
              <a:rPr lang="kk-KZ" sz="2400" b="1" dirty="0" smtClean="0">
                <a:latin typeface="Times New Roman" pitchFamily="18" charset="0"/>
                <a:cs typeface="Times New Roman" pitchFamily="18" charset="0"/>
              </a:rPr>
              <a:t>Дәріске қойылатын талаптар:</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1. Құрылымдық негізін құру (жоспар) және сұрақтарды қисынды етіп қойып, оған нақты жауап беру.</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2. Теориялық өзекті мәселелерді анықтап алу.</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3. Теориялық білімді өмірмен байланыстыру.</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4. Нақты дәлелдер мен дәйектерді жеткілікті мөлшерде қолдану.</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5. Логикалық фактілерді келтіре отырып студенттердің қызығушылығын арттыру, өздік жұмыстарға бағыт беру.</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6. Қазіргі кездегі ғылым мен техниканың даму сатыларын және солардың жақын уақытта даму барысын болжай білу.</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7. Материалға арнап әдісті өңдеу.</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8. Жан-жақты демонстрациялық оқытуды пайдалану.</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9. Қарапайым да, түсінікті тілмен жеткізу, кездескен жаңа терминдердің мағынасын ашып беру.</a:t>
            </a:r>
            <a:endParaRPr lang="ru-RU" sz="2400" dirty="0" smtClean="0">
              <a:latin typeface="Times New Roman" pitchFamily="18" charset="0"/>
              <a:cs typeface="Times New Roman" pitchFamily="18" charset="0"/>
            </a:endParaRPr>
          </a:p>
          <a:p>
            <a:pPr>
              <a:defRPr/>
            </a:pPr>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75" y="285750"/>
            <a:ext cx="8858250" cy="6286500"/>
          </a:xfrm>
        </p:spPr>
        <p:txBody>
          <a:bodyPr/>
          <a:lstStyle/>
          <a:p>
            <a:pPr>
              <a:defRPr/>
            </a:pPr>
            <a:r>
              <a:rPr lang="kk-KZ" sz="2200" b="1" i="1" dirty="0" smtClean="0">
                <a:latin typeface="Times New Roman" pitchFamily="18" charset="0"/>
                <a:cs typeface="Times New Roman" pitchFamily="18" charset="0"/>
              </a:rPr>
              <a:t>Білім берудегі дәстүрлі оқытудың тағы бір түрі: семинар</a:t>
            </a:r>
            <a:endParaRPr lang="ru-RU" sz="2200" dirty="0" smtClean="0">
              <a:latin typeface="Times New Roman" pitchFamily="18" charset="0"/>
              <a:cs typeface="Times New Roman" pitchFamily="18" charset="0"/>
            </a:endParaRPr>
          </a:p>
          <a:p>
            <a:pPr>
              <a:defRPr/>
            </a:pPr>
            <a:r>
              <a:rPr lang="kk-KZ" sz="2200" dirty="0" smtClean="0">
                <a:latin typeface="Times New Roman" pitchFamily="18" charset="0"/>
                <a:cs typeface="Times New Roman" pitchFamily="18" charset="0"/>
              </a:rPr>
              <a:t>	Семинар – латын тілінен енген (semіnarіum)- білім қалыптастырушы, ойды негіздеуші. Студенттердің таным процесінде   қызығушылығы артады. Ежелгі Грецияда алғаш студенттердің арасында пікірсайыс, оқытушы мәліметімен, қорытындысы  түрінде пайда болды, Орта ғасырларда университеттерде апта сайын педагог пен магистрлік дәрежеге ие болғандар диспут түрінде сабақ өтетін.  Ол XVІІ ғасырларда алдымен Батыс Европада қолданыла бастады.</a:t>
            </a:r>
            <a:endParaRPr lang="ru-RU" sz="2200" dirty="0" smtClean="0">
              <a:latin typeface="Times New Roman" pitchFamily="18" charset="0"/>
              <a:cs typeface="Times New Roman" pitchFamily="18" charset="0"/>
            </a:endParaRPr>
          </a:p>
          <a:p>
            <a:pPr>
              <a:defRPr/>
            </a:pPr>
            <a:r>
              <a:rPr lang="kk-KZ" sz="2200" dirty="0" smtClean="0">
                <a:latin typeface="Times New Roman" pitchFamily="18" charset="0"/>
                <a:cs typeface="Times New Roman" pitchFamily="18" charset="0"/>
              </a:rPr>
              <a:t>	Семинарды өткізудің мақсаты – алынған теориялық білімі бойынша білімін тереңдету. Білім алушыларға өзіндік ізденіс дағдысын, ақпаратқа анализ жасауға және де ғылыми ойлаудың дамуын қалыптастыру. Семинар – шығармашылық пікір сайыстарға қатысуға, дұрыс шешімдер қабылдай білуге, өзіндік көзқарас танытуға мүмкіндік береді.</a:t>
            </a:r>
            <a:endParaRPr lang="ru-RU" sz="2200" dirty="0" smtClean="0">
              <a:latin typeface="Times New Roman" pitchFamily="18" charset="0"/>
              <a:cs typeface="Times New Roman" pitchFamily="18" charset="0"/>
            </a:endParaRPr>
          </a:p>
          <a:p>
            <a:pPr>
              <a:defRPr/>
            </a:pPr>
            <a:r>
              <a:rPr lang="kk-KZ" sz="2200" dirty="0" smtClean="0">
                <a:latin typeface="Times New Roman" pitchFamily="18" charset="0"/>
                <a:cs typeface="Times New Roman" pitchFamily="18" charset="0"/>
              </a:rPr>
              <a:t>	Семинарды өткізудің негізгі міндеті: дәрісте алған білімді бекіту, өзіндік жұмыстардың тиімділігі мен нәтиже беруін тексеру, алдағы мәселені шешуде өздіндік мүмкіндіктерді көрсете білуге машықтандыру.</a:t>
            </a:r>
            <a:endParaRPr lang="ru-RU" sz="2200" dirty="0" smtClean="0">
              <a:latin typeface="Times New Roman" pitchFamily="18" charset="0"/>
              <a:cs typeface="Times New Roman" pitchFamily="18" charset="0"/>
            </a:endParaRPr>
          </a:p>
          <a:p>
            <a:pPr>
              <a:defRPr/>
            </a:pPr>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a:xfrm>
            <a:off x="468313" y="0"/>
            <a:ext cx="8229600" cy="1139825"/>
          </a:xfrm>
        </p:spPr>
        <p:txBody>
          <a:bodyPr/>
          <a:lstStyle/>
          <a:p>
            <a:pPr eaLnBrk="1" hangingPunct="1">
              <a:defRPr/>
            </a:pPr>
            <a:r>
              <a:rPr lang="kk-KZ" sz="2800" dirty="0" smtClean="0"/>
              <a:t>9 дәріс Педагогика мамандығына кіріспе</a:t>
            </a:r>
            <a:endParaRPr lang="ru-RU" sz="2800" dirty="0" smtClean="0"/>
          </a:p>
        </p:txBody>
      </p:sp>
      <p:sp>
        <p:nvSpPr>
          <p:cNvPr id="136195" name="Rectangle 3"/>
          <p:cNvSpPr>
            <a:spLocks noGrp="1" noChangeArrowheads="1"/>
          </p:cNvSpPr>
          <p:nvPr>
            <p:ph type="body" idx="1"/>
          </p:nvPr>
        </p:nvSpPr>
        <p:spPr/>
        <p:txBody>
          <a:bodyPr/>
          <a:lstStyle/>
          <a:p>
            <a:pPr eaLnBrk="1" hangingPunct="1">
              <a:lnSpc>
                <a:spcPct val="80000"/>
              </a:lnSpc>
              <a:defRPr/>
            </a:pPr>
            <a:r>
              <a:rPr lang="ru-RU" altLang="ko-KR" sz="2000" smtClean="0"/>
              <a:t>Педагогтың қызметі. (латын сөзінен аударғанда міндетілік және белгілеу) әртүрлі, бірде олардың ішінен 3 негізгісін бөлуге болады: үйрететін, тәрбиелейтін, қоғамдық-педагогтық. Бәрінен бұрын мұғаілм, оқытқаннан бұрын балаларға ортақ адамгершілік тәсілдерді, білімберді сонымен қатар, оларды қолдану жағдайлары, оқу жұмысындағы әдістері мен тәсілдері арқылы көмектеседі.</a:t>
            </a:r>
          </a:p>
          <a:p>
            <a:pPr eaLnBrk="1" hangingPunct="1">
              <a:lnSpc>
                <a:spcPct val="80000"/>
              </a:lnSpc>
              <a:defRPr/>
            </a:pPr>
            <a:r>
              <a:rPr lang="ru-RU" altLang="ko-KR" sz="2000" smtClean="0"/>
              <a:t>	Оқыту кезінде баланың жеке тұлғасы, қалыптасады. Оқу процесін ұйымдастыру, мұғалім мен баланың қарым-қатынасы, тәрбие жұмыстары –осының бәрі оқушы тұлғасының нақты қалыптасуына мүмкіндік туғызады, оның өзіндік қасиетінің дамуы, яғни тәрбиелік функция жүзеге асады. Орыс зиялыларының дәстүрінде мұғалім, әсіресе үлкен мұғалімдер тек қызметкөрсету аясында ешқашанда өз қызметттерін шектелмеген.</a:t>
            </a:r>
            <a:endParaRPr lang="ru-RU" sz="200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a:xfrm>
            <a:off x="468313" y="0"/>
            <a:ext cx="8229600" cy="1139825"/>
          </a:xfrm>
        </p:spPr>
        <p:txBody>
          <a:bodyPr/>
          <a:lstStyle/>
          <a:p>
            <a:pPr eaLnBrk="1" hangingPunct="1">
              <a:defRPr/>
            </a:pPr>
            <a:r>
              <a:rPr lang="ru-RU" altLang="ko-KR" sz="2000" b="1" smtClean="0"/>
              <a:t>Педагогтың жұмысында келесі өзара байланысты қызмет түрлері</a:t>
            </a:r>
            <a:br>
              <a:rPr lang="ru-RU" altLang="ko-KR" sz="2000" b="1" smtClean="0"/>
            </a:br>
            <a:endParaRPr lang="ru-RU" sz="2000" b="1" smtClean="0"/>
          </a:p>
        </p:txBody>
      </p:sp>
      <p:sp>
        <p:nvSpPr>
          <p:cNvPr id="137219" name="Rectangle 3"/>
          <p:cNvSpPr>
            <a:spLocks noGrp="1" noChangeArrowheads="1"/>
          </p:cNvSpPr>
          <p:nvPr>
            <p:ph type="body" idx="1"/>
          </p:nvPr>
        </p:nvSpPr>
        <p:spPr/>
        <p:txBody>
          <a:bodyPr/>
          <a:lstStyle/>
          <a:p>
            <a:pPr eaLnBrk="1" hangingPunct="1">
              <a:lnSpc>
                <a:spcPct val="90000"/>
              </a:lnSpc>
              <a:defRPr/>
            </a:pPr>
            <a:r>
              <a:rPr lang="ru-RU" altLang="ko-KR" sz="2800" b="1" smtClean="0"/>
              <a:t>диагноздық;</a:t>
            </a:r>
          </a:p>
          <a:p>
            <a:pPr eaLnBrk="1" hangingPunct="1">
              <a:lnSpc>
                <a:spcPct val="90000"/>
              </a:lnSpc>
              <a:defRPr/>
            </a:pPr>
            <a:r>
              <a:rPr lang="ru-RU" altLang="ko-KR" sz="2800" b="1" smtClean="0"/>
              <a:t>бейімділік-болжаушылық;</a:t>
            </a:r>
          </a:p>
          <a:p>
            <a:pPr eaLnBrk="1" hangingPunct="1">
              <a:lnSpc>
                <a:spcPct val="90000"/>
              </a:lnSpc>
              <a:defRPr/>
            </a:pPr>
            <a:r>
              <a:rPr lang="ru-RU" altLang="ko-KR" sz="2800" b="1" smtClean="0"/>
              <a:t>конструктивті жобалау;</a:t>
            </a:r>
          </a:p>
          <a:p>
            <a:pPr eaLnBrk="1" hangingPunct="1">
              <a:lnSpc>
                <a:spcPct val="90000"/>
              </a:lnSpc>
              <a:defRPr/>
            </a:pPr>
            <a:r>
              <a:rPr lang="ru-RU" altLang="ko-KR" sz="2800" b="1" smtClean="0"/>
              <a:t>ұйымдастырушылық;</a:t>
            </a:r>
          </a:p>
          <a:p>
            <a:pPr eaLnBrk="1" hangingPunct="1">
              <a:lnSpc>
                <a:spcPct val="90000"/>
              </a:lnSpc>
              <a:defRPr/>
            </a:pPr>
            <a:r>
              <a:rPr lang="ru-RU" altLang="ko-KR" sz="2800" b="1" smtClean="0"/>
              <a:t>ақпаратты-түсініктемесін;</a:t>
            </a:r>
          </a:p>
          <a:p>
            <a:pPr eaLnBrk="1" hangingPunct="1">
              <a:lnSpc>
                <a:spcPct val="90000"/>
              </a:lnSpc>
              <a:defRPr/>
            </a:pPr>
            <a:r>
              <a:rPr lang="ru-RU" altLang="ko-KR" sz="2800" b="1" smtClean="0"/>
              <a:t>коммуникативті-ынталандыру;</a:t>
            </a:r>
          </a:p>
          <a:p>
            <a:pPr eaLnBrk="1" hangingPunct="1">
              <a:lnSpc>
                <a:spcPct val="90000"/>
              </a:lnSpc>
              <a:defRPr/>
            </a:pPr>
            <a:r>
              <a:rPr lang="ru-RU" altLang="ko-KR" sz="2800" b="1" smtClean="0"/>
              <a:t>талдағыш- бағалаушы;</a:t>
            </a:r>
          </a:p>
          <a:p>
            <a:pPr eaLnBrk="1" hangingPunct="1">
              <a:lnSpc>
                <a:spcPct val="90000"/>
              </a:lnSpc>
              <a:defRPr/>
            </a:pPr>
            <a:r>
              <a:rPr lang="ru-RU" altLang="ko-KR" sz="2800" b="1" smtClean="0"/>
              <a:t>зерттеушілік-шығармашылық (И.Ф.Харламов)</a:t>
            </a:r>
            <a:r>
              <a:rPr lang="ru-RU" altLang="ko-KR" sz="2800" smtClean="0"/>
              <a:t> </a:t>
            </a:r>
            <a:endParaRPr lang="ru-RU" sz="280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a:xfrm>
            <a:off x="468313" y="-315913"/>
            <a:ext cx="8229600" cy="1139826"/>
          </a:xfrm>
        </p:spPr>
        <p:txBody>
          <a:bodyPr/>
          <a:lstStyle/>
          <a:p>
            <a:pPr eaLnBrk="1" hangingPunct="1">
              <a:defRPr/>
            </a:pPr>
            <a:r>
              <a:rPr lang="ru-RU" altLang="ko-KR" sz="2400" b="1" smtClean="0"/>
              <a:t>Педагогикалық қызметтің ерекшеліктері</a:t>
            </a:r>
            <a:endParaRPr lang="ru-RU" sz="2400" b="1" smtClean="0"/>
          </a:p>
        </p:txBody>
      </p:sp>
      <p:sp>
        <p:nvSpPr>
          <p:cNvPr id="138243" name="Rectangle 3"/>
          <p:cNvSpPr>
            <a:spLocks noGrp="1" noChangeArrowheads="1"/>
          </p:cNvSpPr>
          <p:nvPr>
            <p:ph type="body" idx="1"/>
          </p:nvPr>
        </p:nvSpPr>
        <p:spPr/>
        <p:txBody>
          <a:bodyPr/>
          <a:lstStyle/>
          <a:p>
            <a:pPr eaLnBrk="1" hangingPunct="1">
              <a:lnSpc>
                <a:spcPct val="80000"/>
              </a:lnSpc>
              <a:defRPr/>
            </a:pPr>
            <a:r>
              <a:rPr lang="ru-RU" altLang="ko-KR" sz="2000" smtClean="0"/>
              <a:t>Педагогтық қызметтің ерекшелігі – оқушы мен мұғалім арасындағы өзара қатынас барысында іске асырылады. Бұл өзара қатынастың сипатын мұғалім ажыратады. Мұндай ара қатынастың қолайлы типі бірлестіктің болуында.</a:t>
            </a:r>
          </a:p>
          <a:p>
            <a:pPr eaLnBrk="1" hangingPunct="1">
              <a:lnSpc>
                <a:spcPct val="80000"/>
              </a:lnSpc>
              <a:defRPr/>
            </a:pPr>
            <a:r>
              <a:rPr lang="ru-RU" altLang="ko-KR" sz="2000" smtClean="0"/>
              <a:t>	Педагогикалық еңбектің тағы да – бір ерекшелігі мұғалім бұл жастық шақтың мәңгі мамандығы, жасына қарамай-ақ, ол өсіп келе жатқан ұрпақта қызығушылықпен өседі, қарым-қатынас жасау оған өмір бойы рухани жас болып қалуына – мүмкіндік береді. Осы бөлімді қорытындылай келсек, педагогикалық еңбектің ерекшеліктеріне жататындар: үлкен әлеуметтік маңыздылық,  перспективті бағыт, жоғары қоғамдық жауапкершілік, шығармашылық мінез,  бос болмауы, әр уақытта өзіне керектісімен айналысуымен байланысты.</a:t>
            </a:r>
          </a:p>
          <a:p>
            <a:pPr eaLnBrk="1" hangingPunct="1">
              <a:lnSpc>
                <a:spcPct val="80000"/>
              </a:lnSpc>
              <a:defRPr/>
            </a:pPr>
            <a:r>
              <a:rPr lang="ru-RU" altLang="ko-KR" sz="2000" smtClean="0"/>
              <a:t>	Педагогикалық еңбектің нәтижесін жастармен әр кезде тілтабысып, қарым-қатынас жасау мұғалім тұлғасының рөлін анықтайды.</a:t>
            </a:r>
            <a:endParaRPr lang="ru-RU" sz="200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kk-KZ" sz="3200" dirty="0" smtClean="0">
                <a:latin typeface="Times New Roman" pitchFamily="18" charset="0"/>
                <a:cs typeface="Times New Roman" pitchFamily="18" charset="0"/>
              </a:rPr>
              <a:t>10- дәріс Педагогикалық мамандықтарға арналған «Педагогика» курсы</a:t>
            </a:r>
            <a:endParaRPr lang="ru-RU" sz="3200"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pPr>
              <a:defRPr/>
            </a:pPr>
            <a:r>
              <a:rPr lang="kk-KZ" sz="2400" dirty="0" smtClean="0">
                <a:latin typeface="Times New Roman" pitchFamily="18" charset="0"/>
                <a:cs typeface="Times New Roman" pitchFamily="18" charset="0"/>
              </a:rPr>
              <a:t>Қазіргі мамандарға қойылатын жоғары кәсіби талаптар ЖОО оқытуды түпкілікті тактикалық, стратегиялық  тұрғыдан өзгертуді талап етуде. Бүгінгі таңда жоғары білім, тек жаңа білімді игеру процесі ретінде ғана емес, адамның қабілетін, жаңа идеяларды туындату, кәсіби және әлеуметтік рөлдерді белсенді орындауды ашып көрсетеді. </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Жоғары кәсіби білім беруді реформалаудың негізгі бағыттарының бірі де студенттердің гуманитарлық мәдениетін қалыптастыру мен дамытуға бағытталған курстар болып табылады. </a:t>
            </a:r>
            <a:endParaRPr lang="ru-RU" sz="2400" dirty="0" smtClean="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50"/>
            <a:ext cx="8229600" cy="5840413"/>
          </a:xfrm>
        </p:spPr>
        <p:txBody>
          <a:bodyPr/>
          <a:lstStyle/>
          <a:p>
            <a:pPr algn="just">
              <a:defRPr/>
            </a:pPr>
            <a:r>
              <a:rPr lang="kk-KZ" sz="2800" dirty="0" smtClean="0">
                <a:latin typeface="Times New Roman" pitchFamily="18" charset="0"/>
                <a:cs typeface="Times New Roman" pitchFamily="18" charset="0"/>
              </a:rPr>
              <a:t>Болашақ мамандардың гуманитарлық мәдениетін қалыптастыру, біріншіден, мәдениеттің негізін құрайтын, адамгершілік және өз-ара түсіністік мәдениетті қалыптастырудан бастау алады. Сондықтан да оқу құралы болашақ мамандарды даярлауға шығармашылық тұрғыдан қарап, ізденісті күшейту мен білім берудің жаңа технологияларын қолдануға бағытталады. </a:t>
            </a:r>
            <a:r>
              <a:rPr lang="ru-MO" sz="2800" dirty="0" err="1" smtClean="0">
                <a:latin typeface="Times New Roman" pitchFamily="18" charset="0"/>
                <a:cs typeface="Times New Roman" pitchFamily="18" charset="0"/>
              </a:rPr>
              <a:t>Оқу құралында педагогиканың негізгі</a:t>
            </a:r>
            <a:r>
              <a:rPr lang="ru-MO" sz="2800" dirty="0" smtClean="0">
                <a:latin typeface="Times New Roman" pitchFamily="18" charset="0"/>
                <a:cs typeface="Times New Roman" pitchFamily="18" charset="0"/>
              </a:rPr>
              <a:t> </a:t>
            </a:r>
            <a:r>
              <a:rPr lang="ru-MO" sz="2800" dirty="0" err="1" smtClean="0">
                <a:latin typeface="Times New Roman" pitchFamily="18" charset="0"/>
                <a:cs typeface="Times New Roman" pitchFamily="18" charset="0"/>
              </a:rPr>
              <a:t>ұғымдары ашылған.</a:t>
            </a:r>
            <a:r>
              <a:rPr lang="ru-MO" sz="2800" dirty="0" smtClean="0">
                <a:latin typeface="Times New Roman" pitchFamily="18" charset="0"/>
                <a:cs typeface="Times New Roman" pitchFamily="18" charset="0"/>
              </a:rPr>
              <a:t> </a:t>
            </a:r>
            <a:r>
              <a:rPr lang="ru-MO" sz="2800" dirty="0" err="1" smtClean="0">
                <a:latin typeface="Times New Roman" pitchFamily="18" charset="0"/>
                <a:cs typeface="Times New Roman" pitchFamily="18" charset="0"/>
              </a:rPr>
              <a:t>Жеке</a:t>
            </a:r>
            <a:r>
              <a:rPr lang="ru-MO" sz="2800" dirty="0" smtClean="0">
                <a:latin typeface="Times New Roman" pitchFamily="18" charset="0"/>
                <a:cs typeface="Times New Roman" pitchFamily="18" charset="0"/>
              </a:rPr>
              <a:t> </a:t>
            </a:r>
            <a:r>
              <a:rPr lang="ru-MO" sz="2800" dirty="0" err="1" smtClean="0">
                <a:latin typeface="Times New Roman" pitchFamily="18" charset="0"/>
                <a:cs typeface="Times New Roman" pitchFamily="18" charset="0"/>
              </a:rPr>
              <a:t>тұлғаның қалыптасуы, тәрбиесі, дамуы</a:t>
            </a:r>
            <a:r>
              <a:rPr lang="ru-MO" sz="2800" dirty="0" smtClean="0">
                <a:latin typeface="Times New Roman" pitchFamily="18" charset="0"/>
                <a:cs typeface="Times New Roman" pitchFamily="18" charset="0"/>
              </a:rPr>
              <a:t> </a:t>
            </a:r>
            <a:r>
              <a:rPr lang="ru-MO" sz="2800" dirty="0" err="1" smtClean="0">
                <a:latin typeface="Times New Roman" pitchFamily="18" charset="0"/>
                <a:cs typeface="Times New Roman" pitchFamily="18" charset="0"/>
              </a:rPr>
              <a:t>қарастырылады.</a:t>
            </a:r>
            <a:r>
              <a:rPr lang="ru-MO" sz="2800" dirty="0" smtClean="0">
                <a:latin typeface="Times New Roman" pitchFamily="18" charset="0"/>
                <a:cs typeface="Times New Roman" pitchFamily="18" charset="0"/>
              </a:rPr>
              <a:t> </a:t>
            </a:r>
            <a:r>
              <a:rPr lang="ru-MO" sz="2800" dirty="0" err="1" smtClean="0">
                <a:latin typeface="Times New Roman" pitchFamily="18" charset="0"/>
                <a:cs typeface="Times New Roman" pitchFamily="18" charset="0"/>
              </a:rPr>
              <a:t>Қазіргі кездегі</a:t>
            </a:r>
            <a:r>
              <a:rPr lang="ru-MO" sz="2800" dirty="0" smtClean="0">
                <a:latin typeface="Times New Roman" pitchFamily="18" charset="0"/>
                <a:cs typeface="Times New Roman" pitchFamily="18" charset="0"/>
              </a:rPr>
              <a:t> </a:t>
            </a:r>
            <a:r>
              <a:rPr lang="ru-MO" sz="2800" dirty="0" err="1" smtClean="0">
                <a:latin typeface="Times New Roman" pitchFamily="18" charset="0"/>
                <a:cs typeface="Times New Roman" pitchFamily="18" charset="0"/>
              </a:rPr>
              <a:t>тәрбие түрлері баяндалады</a:t>
            </a:r>
            <a:r>
              <a:rPr lang="ru-MO" sz="2800" dirty="0" smtClean="0">
                <a:latin typeface="Times New Roman" pitchFamily="18" charset="0"/>
                <a:cs typeface="Times New Roman" pitchFamily="18" charset="0"/>
              </a:rPr>
              <a:t>.	</a:t>
            </a:r>
            <a:r>
              <a:rPr lang="ru-MO" sz="2800" dirty="0" err="1" smtClean="0">
                <a:latin typeface="Times New Roman" pitchFamily="18" charset="0"/>
                <a:cs typeface="Times New Roman" pitchFamily="18" charset="0"/>
              </a:rPr>
              <a:t>Сондай-ақ білім</a:t>
            </a:r>
            <a:r>
              <a:rPr lang="ru-MO" sz="2800" dirty="0" smtClean="0">
                <a:latin typeface="Times New Roman" pitchFamily="18" charset="0"/>
                <a:cs typeface="Times New Roman" pitchFamily="18" charset="0"/>
              </a:rPr>
              <a:t> беру </a:t>
            </a:r>
            <a:r>
              <a:rPr lang="ru-MO" sz="2800" dirty="0" err="1" smtClean="0">
                <a:latin typeface="Times New Roman" pitchFamily="18" charset="0"/>
                <a:cs typeface="Times New Roman" pitchFamily="18" charset="0"/>
              </a:rPr>
              <a:t>технологияларының инновациялық және дәстүрлі сипаттамалары</a:t>
            </a:r>
            <a:r>
              <a:rPr lang="ru-MO" sz="2800" dirty="0" smtClean="0">
                <a:latin typeface="Times New Roman" pitchFamily="18" charset="0"/>
                <a:cs typeface="Times New Roman" pitchFamily="18" charset="0"/>
              </a:rPr>
              <a:t>  </a:t>
            </a:r>
            <a:r>
              <a:rPr lang="ru-MO" sz="2800" dirty="0" err="1" smtClean="0">
                <a:latin typeface="Times New Roman" pitchFamily="18" charset="0"/>
                <a:cs typeface="Times New Roman" pitchFamily="18" charset="0"/>
              </a:rPr>
              <a:t>беріледі</a:t>
            </a:r>
            <a:r>
              <a:rPr lang="ru-MO" sz="2800" dirty="0" smtClean="0">
                <a:latin typeface="Times New Roman" pitchFamily="18" charset="0"/>
                <a:cs typeface="Times New Roman" pitchFamily="18" charset="0"/>
              </a:rPr>
              <a:t>. </a:t>
            </a:r>
            <a:endParaRPr lang="ru-RU" sz="2800" dirty="0" smtClean="0">
              <a:latin typeface="Times New Roman" pitchFamily="18" charset="0"/>
              <a:cs typeface="Times New Roman" pitchFamily="18" charset="0"/>
            </a:endParaRPr>
          </a:p>
          <a:p>
            <a:pPr>
              <a:defRPr/>
            </a:pPr>
            <a:endParaRPr lang="ru-RU"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468313" y="-387350"/>
            <a:ext cx="8229600" cy="1139825"/>
          </a:xfrm>
        </p:spPr>
        <p:txBody>
          <a:bodyPr/>
          <a:lstStyle/>
          <a:p>
            <a:pPr eaLnBrk="1" hangingPunct="1">
              <a:defRPr/>
            </a:pPr>
            <a:r>
              <a:rPr lang="en-US" sz="1800" dirty="0" smtClean="0"/>
              <a:t>2</a:t>
            </a:r>
            <a:r>
              <a:rPr lang="kk-KZ" sz="1800" dirty="0" smtClean="0"/>
              <a:t> дәріс Педагогиканы оқыту әдістемесінің пәні мен міндеттері</a:t>
            </a:r>
            <a:endParaRPr lang="ru-RU" sz="1800" dirty="0" smtClean="0"/>
          </a:p>
        </p:txBody>
      </p:sp>
      <p:sp>
        <p:nvSpPr>
          <p:cNvPr id="124931" name="Rectangle 3"/>
          <p:cNvSpPr>
            <a:spLocks noGrp="1" noChangeArrowheads="1"/>
          </p:cNvSpPr>
          <p:nvPr>
            <p:ph type="body" idx="1"/>
          </p:nvPr>
        </p:nvSpPr>
        <p:spPr/>
        <p:txBody>
          <a:bodyPr/>
          <a:lstStyle/>
          <a:p>
            <a:pPr eaLnBrk="1" hangingPunct="1">
              <a:lnSpc>
                <a:spcPct val="80000"/>
              </a:lnSpc>
              <a:buFont typeface="Wingdings" pitchFamily="2" charset="2"/>
              <a:buNone/>
              <a:defRPr/>
            </a:pPr>
            <a:r>
              <a:rPr lang="kk-KZ" sz="1800" smtClean="0"/>
              <a:t> «Педагогиканы оқу әдістемесі» оқу пәнінің мақсаты мен міндеттері.</a:t>
            </a:r>
          </a:p>
          <a:p>
            <a:pPr eaLnBrk="1" hangingPunct="1">
              <a:lnSpc>
                <a:spcPct val="80000"/>
              </a:lnSpc>
              <a:defRPr/>
            </a:pPr>
            <a:r>
              <a:rPr lang="kk-KZ" sz="1800" smtClean="0"/>
              <a:t>Педагогиканы колледждерде оқытудың әдіснамалық және жалпы теориялық мәселелерімен студенттерді қаруландыру;</a:t>
            </a:r>
          </a:p>
          <a:p>
            <a:pPr eaLnBrk="1" hangingPunct="1">
              <a:lnSpc>
                <a:spcPct val="80000"/>
              </a:lnSpc>
              <a:defRPr/>
            </a:pPr>
            <a:r>
              <a:rPr lang="kk-KZ" sz="1800" smtClean="0"/>
              <a:t>Орта оқу орындарында педагогикалық пәндерді оқытуды ұйымдастыру және басқару үшін қажетті тәжіриблі біліктер мен дағдыларды қалыптастыру;</a:t>
            </a:r>
          </a:p>
          <a:p>
            <a:pPr eaLnBrk="1" hangingPunct="1">
              <a:lnSpc>
                <a:spcPct val="80000"/>
              </a:lnSpc>
              <a:defRPr/>
            </a:pPr>
            <a:r>
              <a:rPr lang="kk-KZ" sz="1800" smtClean="0"/>
              <a:t>Пәнді оқуды аяақтағаннан кейін студенттің:</a:t>
            </a:r>
          </a:p>
          <a:p>
            <a:pPr eaLnBrk="1" hangingPunct="1">
              <a:lnSpc>
                <a:spcPct val="80000"/>
              </a:lnSpc>
              <a:defRPr/>
            </a:pPr>
            <a:r>
              <a:rPr lang="kk-KZ" sz="1800" smtClean="0"/>
              <a:t>Педагогика принциптерін құру оқу пәні ретінде және педагогикалық пәндердің мащзмұнын игруді ұйымдастырудың тәсілдрі ретінде елестете білуі;</a:t>
            </a:r>
          </a:p>
          <a:p>
            <a:pPr eaLnBrk="1" hangingPunct="1">
              <a:lnSpc>
                <a:spcPct val="80000"/>
              </a:lnSpc>
              <a:defRPr/>
            </a:pPr>
            <a:r>
              <a:rPr lang="kk-KZ" sz="1800" smtClean="0"/>
              <a:t>Педагогиканы оқу пәні ретінде құрыудың және қазіргі оқыту тхнологияларының ғылыми негіздерін білуі;</a:t>
            </a:r>
          </a:p>
          <a:p>
            <a:pPr eaLnBrk="1" hangingPunct="1">
              <a:lnSpc>
                <a:spcPct val="80000"/>
              </a:lnSpc>
              <a:defRPr/>
            </a:pPr>
            <a:r>
              <a:rPr lang="kk-KZ" sz="1800" smtClean="0"/>
              <a:t>Педагогиканы оқытудың тәжірибесінде теориялық білімдерді жүзеге асыра білуі біліктілігі болуы керек.</a:t>
            </a:r>
          </a:p>
          <a:p>
            <a:pPr eaLnBrk="1" hangingPunct="1">
              <a:lnSpc>
                <a:spcPct val="80000"/>
              </a:lnSpc>
              <a:defRPr/>
            </a:pPr>
            <a:r>
              <a:rPr lang="kk-KZ" sz="1800" smtClean="0"/>
              <a:t>Курс мұның алдында оқытылған мамандыққа кіріспе, педагогиканың жалпы негіздері,дидактика, тәрбие теориясы, педагогика тарихы курстарымен мазмұндық және амалдық байланыста болады.</a:t>
            </a:r>
            <a:endParaRPr lang="ru-RU" sz="180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500"/>
            <a:ext cx="8229600" cy="5554663"/>
          </a:xfrm>
        </p:spPr>
        <p:txBody>
          <a:bodyPr/>
          <a:lstStyle/>
          <a:p>
            <a:pPr>
              <a:defRPr/>
            </a:pPr>
            <a:r>
              <a:rPr lang="kk-KZ" dirty="0" smtClean="0"/>
              <a:t>Педагогикалық мамандықтар баланы оқыту және тәрбиелеумен тікелеій айналысады. Сондықтан да педагогикалық мамандықтарға  арналған Педагогика негізінен мектеп педагогикасы. Бұл баланың жас ерекшелігіне сай оқыту және тәрбиелеу. Мұнда педагог ретінде маман мектептің құжаттарын оны басқаруды, бала тәрбиесіндегі маңызды білулері шарт.  </a:t>
            </a:r>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a:xfrm>
            <a:off x="468313" y="0"/>
            <a:ext cx="8229600" cy="1285875"/>
          </a:xfrm>
        </p:spPr>
        <p:txBody>
          <a:bodyPr/>
          <a:lstStyle/>
          <a:p>
            <a:pPr eaLnBrk="1" hangingPunct="1">
              <a:defRPr/>
            </a:pPr>
            <a:r>
              <a:rPr lang="kk-KZ" sz="2800" dirty="0" smtClean="0">
                <a:latin typeface="Times New Roman" pitchFamily="18" charset="0"/>
                <a:cs typeface="Times New Roman" pitchFamily="18" charset="0"/>
              </a:rPr>
              <a:t>11 дәріс. «Педагогиканың жалпы негіздері» бөлімінің әдістемелік ерекшеліктері.</a:t>
            </a:r>
            <a:endParaRPr lang="ru-RU" sz="2800" dirty="0" smtClean="0">
              <a:latin typeface="Times New Roman" pitchFamily="18" charset="0"/>
              <a:cs typeface="Times New Roman" pitchFamily="18" charset="0"/>
            </a:endParaRPr>
          </a:p>
        </p:txBody>
      </p:sp>
      <p:sp>
        <p:nvSpPr>
          <p:cNvPr id="139267" name="Rectangle 3"/>
          <p:cNvSpPr>
            <a:spLocks noGrp="1" noChangeArrowheads="1"/>
          </p:cNvSpPr>
          <p:nvPr>
            <p:ph type="body" idx="1"/>
          </p:nvPr>
        </p:nvSpPr>
        <p:spPr/>
        <p:txBody>
          <a:bodyPr/>
          <a:lstStyle/>
          <a:p>
            <a:pPr eaLnBrk="1" hangingPunct="1">
              <a:lnSpc>
                <a:spcPct val="80000"/>
              </a:lnSpc>
              <a:defRPr/>
            </a:pPr>
            <a:r>
              <a:rPr lang="uk-UA" sz="1600" smtClean="0"/>
              <a:t>Педагогика ғылымы адамзат қоғамының барлық салаларында қызмет көрсетедi. Соған байланысты олар да мынадай салаларға бөлiнедi:</a:t>
            </a:r>
          </a:p>
          <a:p>
            <a:pPr eaLnBrk="1" hangingPunct="1">
              <a:lnSpc>
                <a:spcPct val="80000"/>
              </a:lnSpc>
              <a:defRPr/>
            </a:pPr>
            <a:r>
              <a:rPr lang="uk-UA" sz="1600" smtClean="0"/>
              <a:t>Мектеп жасына дейiнгi балалар педагогикасы;</a:t>
            </a:r>
          </a:p>
          <a:p>
            <a:pPr eaLnBrk="1" hangingPunct="1">
              <a:lnSpc>
                <a:spcPct val="80000"/>
              </a:lnSpc>
              <a:defRPr/>
            </a:pPr>
            <a:r>
              <a:rPr lang="uk-UA" sz="1600" smtClean="0"/>
              <a:t>Мектеп педагогикасы;</a:t>
            </a:r>
          </a:p>
          <a:p>
            <a:pPr eaLnBrk="1" hangingPunct="1">
              <a:lnSpc>
                <a:spcPct val="80000"/>
              </a:lnSpc>
              <a:defRPr/>
            </a:pPr>
            <a:r>
              <a:rPr lang="uk-UA" sz="1600" smtClean="0"/>
              <a:t>Жоғары мектеп педагогикасы;</a:t>
            </a:r>
          </a:p>
          <a:p>
            <a:pPr eaLnBrk="1" hangingPunct="1">
              <a:lnSpc>
                <a:spcPct val="80000"/>
              </a:lnSpc>
              <a:defRPr/>
            </a:pPr>
            <a:r>
              <a:rPr lang="uk-UA" sz="1600" smtClean="0"/>
              <a:t>Әскери педагогика;</a:t>
            </a:r>
          </a:p>
          <a:p>
            <a:pPr eaLnBrk="1" hangingPunct="1">
              <a:lnSpc>
                <a:spcPct val="80000"/>
              </a:lnSpc>
              <a:defRPr/>
            </a:pPr>
            <a:r>
              <a:rPr lang="uk-UA" sz="1600" smtClean="0"/>
              <a:t>Кәсiби педагогика;</a:t>
            </a:r>
          </a:p>
          <a:p>
            <a:pPr eaLnBrk="1" hangingPunct="1">
              <a:lnSpc>
                <a:spcPct val="80000"/>
              </a:lnSpc>
              <a:defRPr/>
            </a:pPr>
            <a:r>
              <a:rPr lang="uk-UA" sz="1600" smtClean="0"/>
              <a:t>Дефектология;</a:t>
            </a:r>
          </a:p>
          <a:p>
            <a:pPr eaLnBrk="1" hangingPunct="1">
              <a:lnSpc>
                <a:spcPct val="80000"/>
              </a:lnSpc>
              <a:defRPr/>
            </a:pPr>
            <a:r>
              <a:rPr lang="uk-UA" sz="1600" smtClean="0"/>
              <a:t>Педагогика тарихы;</a:t>
            </a:r>
          </a:p>
          <a:p>
            <a:pPr eaLnBrk="1" hangingPunct="1">
              <a:lnSpc>
                <a:spcPct val="80000"/>
              </a:lnSpc>
              <a:defRPr/>
            </a:pPr>
            <a:r>
              <a:rPr lang="uk-UA" sz="1600" smtClean="0"/>
              <a:t>Этнопедагогика;</a:t>
            </a:r>
          </a:p>
          <a:p>
            <a:pPr eaLnBrk="1" hangingPunct="1">
              <a:lnSpc>
                <a:spcPct val="80000"/>
              </a:lnSpc>
              <a:defRPr/>
            </a:pPr>
            <a:r>
              <a:rPr lang="uk-UA" sz="1600" smtClean="0"/>
              <a:t>Әлеуметтiк педагогика;</a:t>
            </a:r>
          </a:p>
          <a:p>
            <a:pPr eaLnBrk="1" hangingPunct="1">
              <a:lnSpc>
                <a:spcPct val="80000"/>
              </a:lnSpc>
              <a:defRPr/>
            </a:pPr>
            <a:r>
              <a:rPr lang="uk-UA" sz="1600" smtClean="0"/>
              <a:t>Салыстырмалы педагогика.</a:t>
            </a:r>
          </a:p>
          <a:p>
            <a:pPr eaLnBrk="1" hangingPunct="1">
              <a:lnSpc>
                <a:spcPct val="80000"/>
              </a:lnSpc>
              <a:defRPr/>
            </a:pPr>
            <a:r>
              <a:rPr lang="uk-UA" sz="1600" smtClean="0"/>
              <a:t>        Дефектологияның өзi төрт салаға бөлiнедi.</a:t>
            </a:r>
          </a:p>
          <a:p>
            <a:pPr eaLnBrk="1" hangingPunct="1">
              <a:lnSpc>
                <a:spcPct val="80000"/>
              </a:lnSpc>
              <a:defRPr/>
            </a:pPr>
            <a:r>
              <a:rPr lang="uk-UA" sz="1600" smtClean="0"/>
              <a:t>        -сурдопедагогика (</a:t>
            </a:r>
            <a:r>
              <a:rPr lang="kk-KZ" sz="1600" smtClean="0"/>
              <a:t>саңырау, мылқау, керең балалар тәрбиесiн қарастырады</a:t>
            </a:r>
            <a:r>
              <a:rPr lang="uk-UA" sz="1600" smtClean="0"/>
              <a:t>)</a:t>
            </a:r>
            <a:endParaRPr lang="kk-KZ" sz="1600" smtClean="0"/>
          </a:p>
          <a:p>
            <a:pPr eaLnBrk="1" hangingPunct="1">
              <a:lnSpc>
                <a:spcPct val="80000"/>
              </a:lnSpc>
              <a:defRPr/>
            </a:pPr>
            <a:r>
              <a:rPr lang="kk-KZ" sz="1600" smtClean="0"/>
              <a:t>                  - тифлопедагогика (соқыр балалар тәрбиесiн қарастырады)</a:t>
            </a:r>
            <a:endParaRPr lang="uk-UA" sz="1600" smtClean="0"/>
          </a:p>
          <a:p>
            <a:pPr eaLnBrk="1" hangingPunct="1">
              <a:lnSpc>
                <a:spcPct val="80000"/>
              </a:lnSpc>
              <a:defRPr/>
            </a:pPr>
            <a:r>
              <a:rPr lang="uk-UA" sz="1600" smtClean="0"/>
              <a:t>                  -олигофренопедагогика (</a:t>
            </a:r>
            <a:r>
              <a:rPr lang="kk-KZ" sz="1600" smtClean="0"/>
              <a:t>ақыл-ойы кемiс балалар</a:t>
            </a:r>
            <a:r>
              <a:rPr lang="uk-UA" sz="1600" smtClean="0"/>
              <a:t>)</a:t>
            </a:r>
            <a:endParaRPr lang="kk-KZ" sz="1600" smtClean="0"/>
          </a:p>
          <a:p>
            <a:pPr eaLnBrk="1" hangingPunct="1">
              <a:lnSpc>
                <a:spcPct val="80000"/>
              </a:lnSpc>
              <a:defRPr/>
            </a:pPr>
            <a:r>
              <a:rPr lang="kk-KZ" sz="1600" smtClean="0"/>
              <a:t>                  -логопедия (тiлiнiң кемiстiгi бар балалар    тәрбисiмен айналысады). </a:t>
            </a:r>
            <a:endParaRPr lang="ru-RU" sz="160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63"/>
            <a:ext cx="8229600" cy="6000750"/>
          </a:xfrm>
        </p:spPr>
        <p:txBody>
          <a:bodyPr/>
          <a:lstStyle/>
          <a:p>
            <a:pPr>
              <a:defRPr/>
            </a:pPr>
            <a:r>
              <a:rPr lang="kk-KZ" sz="2800" dirty="0" smtClean="0">
                <a:latin typeface="Times New Roman" pitchFamily="18" charset="0"/>
                <a:cs typeface="Times New Roman" pitchFamily="18" charset="0"/>
              </a:rPr>
              <a:t>Қарастырылатын  негізгі тақырыптар :</a:t>
            </a:r>
          </a:p>
          <a:p>
            <a:pPr>
              <a:defRPr/>
            </a:pPr>
            <a:r>
              <a:rPr lang="kk-KZ" sz="2800" dirty="0" smtClean="0">
                <a:latin typeface="Times New Roman" pitchFamily="18" charset="0"/>
                <a:cs typeface="Times New Roman" pitchFamily="18" charset="0"/>
              </a:rPr>
              <a:t>1. Педагогика – адам туралы ғылымдар жүйесінде</a:t>
            </a:r>
            <a:endParaRPr lang="ru-RU" sz="2800" dirty="0" smtClean="0">
              <a:latin typeface="Times New Roman" pitchFamily="18" charset="0"/>
              <a:cs typeface="Times New Roman" pitchFamily="18" charset="0"/>
            </a:endParaRPr>
          </a:p>
          <a:p>
            <a:pPr>
              <a:defRPr/>
            </a:pPr>
            <a:r>
              <a:rPr lang="kk-KZ" sz="2800" dirty="0" smtClean="0">
                <a:latin typeface="Times New Roman" pitchFamily="18" charset="0"/>
                <a:cs typeface="Times New Roman" pitchFamily="18" charset="0"/>
              </a:rPr>
              <a:t>2.  Педагогиканың әдіснамалық негіздері</a:t>
            </a:r>
            <a:endParaRPr lang="ru-RU" sz="2800" dirty="0" smtClean="0">
              <a:latin typeface="Times New Roman" pitchFamily="18" charset="0"/>
              <a:cs typeface="Times New Roman" pitchFamily="18" charset="0"/>
            </a:endParaRPr>
          </a:p>
          <a:p>
            <a:pPr>
              <a:defRPr/>
            </a:pPr>
            <a:r>
              <a:rPr lang="kk-KZ" sz="2800" dirty="0" smtClean="0">
                <a:latin typeface="Times New Roman" pitchFamily="18" charset="0"/>
                <a:cs typeface="Times New Roman" pitchFamily="18" charset="0"/>
              </a:rPr>
              <a:t>3. Педагогика ғылымының аксеологиялық негiздерi</a:t>
            </a:r>
            <a:endParaRPr lang="ru-RU" sz="2800" dirty="0" smtClean="0">
              <a:latin typeface="Times New Roman" pitchFamily="18" charset="0"/>
              <a:cs typeface="Times New Roman" pitchFamily="18" charset="0"/>
            </a:endParaRPr>
          </a:p>
          <a:p>
            <a:pPr>
              <a:defRPr/>
            </a:pPr>
            <a:r>
              <a:rPr lang="kk-KZ" sz="2800" dirty="0" smtClean="0">
                <a:latin typeface="Times New Roman" pitchFamily="18" charset="0"/>
                <a:cs typeface="Times New Roman" pitchFamily="18" charset="0"/>
              </a:rPr>
              <a:t>4. Педагогикадағы мақсатты анықтау</a:t>
            </a:r>
            <a:endParaRPr lang="ru-RU" sz="2800" dirty="0" smtClean="0">
              <a:latin typeface="Times New Roman" pitchFamily="18" charset="0"/>
              <a:cs typeface="Times New Roman" pitchFamily="18" charset="0"/>
            </a:endParaRPr>
          </a:p>
          <a:p>
            <a:pPr>
              <a:defRPr/>
            </a:pPr>
            <a:r>
              <a:rPr lang="uk-UA" sz="2800" dirty="0" smtClean="0">
                <a:latin typeface="Times New Roman" pitchFamily="18" charset="0"/>
                <a:cs typeface="Times New Roman" pitchFamily="18" charset="0"/>
              </a:rPr>
              <a:t>5. </a:t>
            </a:r>
            <a:r>
              <a:rPr lang="uk-UA" sz="2800" dirty="0" err="1" smtClean="0">
                <a:latin typeface="Times New Roman" pitchFamily="18" charset="0"/>
                <a:cs typeface="Times New Roman" pitchFamily="18" charset="0"/>
              </a:rPr>
              <a:t>Оқушы</a:t>
            </a:r>
            <a:r>
              <a:rPr lang="uk-UA" sz="2800" dirty="0" smtClean="0">
                <a:latin typeface="Times New Roman" pitchFamily="18" charset="0"/>
                <a:cs typeface="Times New Roman" pitchFamily="18" charset="0"/>
              </a:rPr>
              <a:t> </a:t>
            </a:r>
            <a:r>
              <a:rPr lang="uk-UA" sz="2800" dirty="0" err="1" smtClean="0">
                <a:latin typeface="Times New Roman" pitchFamily="18" charset="0"/>
                <a:cs typeface="Times New Roman" pitchFamily="18" charset="0"/>
              </a:rPr>
              <a:t>тұлғасы</a:t>
            </a:r>
            <a:r>
              <a:rPr lang="uk-UA" sz="2800" dirty="0" smtClean="0">
                <a:latin typeface="Times New Roman" pitchFamily="18" charset="0"/>
                <a:cs typeface="Times New Roman" pitchFamily="18" charset="0"/>
              </a:rPr>
              <a:t> – </a:t>
            </a:r>
            <a:r>
              <a:rPr lang="uk-UA" sz="2800" dirty="0" err="1" smtClean="0">
                <a:latin typeface="Times New Roman" pitchFamily="18" charset="0"/>
                <a:cs typeface="Times New Roman" pitchFamily="18" charset="0"/>
              </a:rPr>
              <a:t>тәрбиенің</a:t>
            </a:r>
            <a:r>
              <a:rPr lang="uk-UA" sz="2800" dirty="0" smtClean="0">
                <a:latin typeface="Times New Roman" pitchFamily="18" charset="0"/>
                <a:cs typeface="Times New Roman" pitchFamily="18" charset="0"/>
              </a:rPr>
              <a:t> </a:t>
            </a:r>
            <a:r>
              <a:rPr lang="uk-UA" sz="2800" dirty="0" err="1" smtClean="0">
                <a:latin typeface="Times New Roman" pitchFamily="18" charset="0"/>
                <a:cs typeface="Times New Roman" pitchFamily="18" charset="0"/>
              </a:rPr>
              <a:t>объектісі</a:t>
            </a:r>
            <a:r>
              <a:rPr lang="uk-UA" sz="2800" dirty="0" smtClean="0">
                <a:latin typeface="Times New Roman" pitchFamily="18" charset="0"/>
                <a:cs typeface="Times New Roman" pitchFamily="18" charset="0"/>
              </a:rPr>
              <a:t> </a:t>
            </a:r>
            <a:r>
              <a:rPr lang="uk-UA" sz="2800" dirty="0" err="1" smtClean="0">
                <a:latin typeface="Times New Roman" pitchFamily="18" charset="0"/>
                <a:cs typeface="Times New Roman" pitchFamily="18" charset="0"/>
              </a:rPr>
              <a:t>мен</a:t>
            </a:r>
            <a:r>
              <a:rPr lang="uk-UA" sz="2800" dirty="0" smtClean="0">
                <a:latin typeface="Times New Roman" pitchFamily="18" charset="0"/>
                <a:cs typeface="Times New Roman" pitchFamily="18" charset="0"/>
              </a:rPr>
              <a:t> </a:t>
            </a:r>
            <a:r>
              <a:rPr lang="uk-UA" sz="2800" dirty="0" err="1" smtClean="0">
                <a:latin typeface="Times New Roman" pitchFamily="18" charset="0"/>
                <a:cs typeface="Times New Roman" pitchFamily="18" charset="0"/>
              </a:rPr>
              <a:t>субъектісі</a:t>
            </a:r>
            <a:endParaRPr lang="ru-RU" sz="2800" dirty="0" smtClean="0">
              <a:latin typeface="Times New Roman" pitchFamily="18" charset="0"/>
              <a:cs typeface="Times New Roman" pitchFamily="18" charset="0"/>
            </a:endParaRPr>
          </a:p>
          <a:p>
            <a:pPr>
              <a:defRPr/>
            </a:pPr>
            <a:r>
              <a:rPr lang="kk-KZ" sz="2800" dirty="0" smtClean="0">
                <a:latin typeface="Times New Roman" pitchFamily="18" charset="0"/>
                <a:cs typeface="Times New Roman" pitchFamily="18" charset="0"/>
              </a:rPr>
              <a:t>6. Дамудың жас және жеке ерекшеліктері</a:t>
            </a:r>
            <a:endParaRPr lang="ru-RU" sz="2800" dirty="0" smtClean="0">
              <a:latin typeface="Times New Roman" pitchFamily="18" charset="0"/>
              <a:cs typeface="Times New Roman" pitchFamily="18" charset="0"/>
            </a:endParaRPr>
          </a:p>
          <a:p>
            <a:pPr>
              <a:defRPr/>
            </a:pPr>
            <a:r>
              <a:rPr lang="kk-KZ" sz="2800" dirty="0" smtClean="0">
                <a:latin typeface="Times New Roman" pitchFamily="18" charset="0"/>
                <a:cs typeface="Times New Roman" pitchFamily="18" charset="0"/>
              </a:rPr>
              <a:t>7. Қазақстан Республикасындағы білім беру жүйесі</a:t>
            </a:r>
            <a:endParaRPr lang="ru-RU" sz="2800" dirty="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kk-KZ" sz="3200" dirty="0" smtClean="0">
                <a:latin typeface="Times New Roman" pitchFamily="18" charset="0"/>
                <a:cs typeface="Times New Roman" pitchFamily="18" charset="0"/>
              </a:rPr>
              <a:t>12 дәріс  Педагогикалық емес мамандықтарға оқытылатын «Педагогика» курсының мазмұны</a:t>
            </a:r>
            <a:endParaRPr lang="ru-RU" sz="3200"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pPr>
              <a:buFont typeface="Wingdings" pitchFamily="2" charset="2"/>
              <a:buNone/>
              <a:defRPr/>
            </a:pPr>
            <a:r>
              <a:rPr lang="kk-KZ" sz="2800" dirty="0" smtClean="0"/>
              <a:t>Педагогикалық емес мамандықтарға Педагогика курсы мамандықтарына сай кәсіби педагогика ретінде оқытылады. Заңгер педагогикасы, медициналық педагогика, инженерлік педагогика, мұражай педагогикасы, нарықтық педагогика және т.б. Сонымен қатар Педагогика деп оқытылатын курстар да кездеседі. Онда негізінен педагогиканың негізгі мәселелері жалпылама оқытылады.</a:t>
            </a:r>
            <a:endParaRPr lang="ru-RU" sz="28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63"/>
            <a:ext cx="8229600" cy="5626100"/>
          </a:xfrm>
        </p:spPr>
        <p:txBody>
          <a:bodyPr/>
          <a:lstStyle/>
          <a:p>
            <a:pPr algn="just">
              <a:defRPr/>
            </a:pPr>
            <a:r>
              <a:rPr lang="kk-KZ" sz="2200" dirty="0" smtClean="0"/>
              <a:t>Бір ескеретін нәрсе педагогикалық емес мамандықтарға әсіресе тәрбие теориясына басымшылдық берген дұрыс. Педагогиканы оқытуда: </a:t>
            </a:r>
          </a:p>
          <a:p>
            <a:pPr>
              <a:defRPr/>
            </a:pPr>
            <a:r>
              <a:rPr lang="kk-KZ" sz="2200" dirty="0" smtClean="0"/>
              <a:t>Біріншіден қазіргі қоғамда нағыз кәсіби маман деп өмір бойы өзіндік білім алуға қабілетті, яғни өзін-өзі оқыта алатын, өзін-өзі білімдендіре алатын адамды айтамыз.</a:t>
            </a:r>
            <a:endParaRPr lang="ru-RU" sz="2200" dirty="0" smtClean="0"/>
          </a:p>
          <a:p>
            <a:pPr>
              <a:defRPr/>
            </a:pPr>
            <a:r>
              <a:rPr lang="kk-KZ" sz="2200" dirty="0" smtClean="0"/>
              <a:t>	Екіншіден оқу барысында  болашақ колледж оқытушылары даярланады, сондықтанда олардың жоғары кәсіби-педагогикалық мәдениеті қалыптастырылуы тиіс.</a:t>
            </a:r>
            <a:endParaRPr lang="ru-RU" sz="2200" dirty="0" smtClean="0"/>
          </a:p>
          <a:p>
            <a:pPr>
              <a:defRPr/>
            </a:pPr>
            <a:r>
              <a:rPr lang="kk-KZ" sz="2200" dirty="0" smtClean="0"/>
              <a:t>	Үшіншіден,  «адам-адам» жүйесінде қызмет ететін адамдардың барлығы педагогикалық, тіпті ағартушылық функцияны атқарады. (Отбасынан бастап, барлық қызметтте: заңгер, экономист, техник, медицина қызметкерлері, журналист, саясаттанушы, психолог т.б.)</a:t>
            </a:r>
            <a:endParaRPr lang="ru-RU" sz="2200" dirty="0" smtClean="0"/>
          </a:p>
          <a:p>
            <a:pPr>
              <a:defRPr/>
            </a:pPr>
            <a:r>
              <a:rPr lang="kk-KZ" sz="2200" dirty="0" smtClean="0"/>
              <a:t>	</a:t>
            </a:r>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63"/>
            <a:ext cx="8229600" cy="5626100"/>
          </a:xfrm>
        </p:spPr>
        <p:txBody>
          <a:bodyPr/>
          <a:lstStyle/>
          <a:p>
            <a:pPr>
              <a:defRPr/>
            </a:pPr>
            <a:r>
              <a:rPr lang="kk-KZ" sz="2400" dirty="0" smtClean="0">
                <a:latin typeface="Times New Roman" pitchFamily="18" charset="0"/>
                <a:cs typeface="Times New Roman" pitchFamily="18" charset="0"/>
              </a:rPr>
              <a:t>Төртіншіден, әлеуметтік-экономикалық қоғам дамуының қозғаушы күшінің бірі де білім болып отыр,  тіпті қарапайым тұрғыдан қоғамның дамуын қадағалау үшін еліміздің, шетелдің  білім беру жүйесі туралы мәліметтеріміз болуы тиіс. </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	Бесіншіден, «педагогика» ғылымы ауқымды, өзіндік бай тәжірибе жинақтаған, ол қазіргі ғылыми білім мен адам мәдениетінің бір бөлігі болып табылады, оны білу үшін алғашқы педагогикалық білімді игеру керек.</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	Алтыншыдан, сапалы білім алу барысында қоятын талаптарды білу үшін, әркім білім беру жүйесін толық түсінуі тиіс.</a:t>
            </a:r>
            <a:endParaRPr lang="ru-RU" sz="2400" dirty="0" smtClean="0">
              <a:latin typeface="Times New Roman" pitchFamily="18" charset="0"/>
              <a:cs typeface="Times New Roman" pitchFamily="18" charset="0"/>
            </a:endParaRPr>
          </a:p>
          <a:p>
            <a:pPr>
              <a:defRPr/>
            </a:pPr>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a:xfrm>
            <a:off x="468313" y="0"/>
            <a:ext cx="8229600" cy="1139825"/>
          </a:xfrm>
        </p:spPr>
        <p:txBody>
          <a:bodyPr/>
          <a:lstStyle/>
          <a:p>
            <a:pPr eaLnBrk="1" hangingPunct="1">
              <a:defRPr/>
            </a:pPr>
            <a:r>
              <a:rPr lang="kk-KZ" sz="2800" dirty="0" smtClean="0"/>
              <a:t>13 дәріс «Дидактика» бөліміне әдістемелік сипаттама</a:t>
            </a:r>
            <a:r>
              <a:rPr lang="ru-RU" dirty="0" smtClean="0"/>
              <a:t> </a:t>
            </a:r>
          </a:p>
        </p:txBody>
      </p:sp>
      <p:sp>
        <p:nvSpPr>
          <p:cNvPr id="140291" name="Rectangle 3"/>
          <p:cNvSpPr>
            <a:spLocks noGrp="1" noChangeArrowheads="1"/>
          </p:cNvSpPr>
          <p:nvPr>
            <p:ph type="body" idx="1"/>
          </p:nvPr>
        </p:nvSpPr>
        <p:spPr/>
        <p:txBody>
          <a:bodyPr/>
          <a:lstStyle/>
          <a:p>
            <a:pPr eaLnBrk="1" hangingPunct="1">
              <a:lnSpc>
                <a:spcPct val="80000"/>
              </a:lnSpc>
              <a:defRPr/>
            </a:pPr>
            <a:r>
              <a:rPr lang="kk-KZ" sz="1400" smtClean="0"/>
              <a:t>Әрбір құралдың құндылығы, оның кімнің қолында екенімен анықталады.</a:t>
            </a:r>
          </a:p>
          <a:p>
            <a:pPr eaLnBrk="1" hangingPunct="1">
              <a:lnSpc>
                <a:spcPct val="80000"/>
              </a:lnSpc>
              <a:defRPr/>
            </a:pPr>
            <a:r>
              <a:rPr lang="kk-KZ" sz="1400" smtClean="0"/>
              <a:t>Оқытудың әдістері, құралдары, мен тәсілдернің анықталады. </a:t>
            </a:r>
          </a:p>
          <a:p>
            <a:pPr eaLnBrk="1" hangingPunct="1">
              <a:lnSpc>
                <a:spcPct val="80000"/>
              </a:lnSpc>
              <a:defRPr/>
            </a:pPr>
            <a:r>
              <a:rPr lang="kk-KZ" sz="1400" smtClean="0"/>
              <a:t>Оқыту әдістерінің эволюциясы .</a:t>
            </a:r>
          </a:p>
          <a:p>
            <a:pPr eaLnBrk="1" hangingPunct="1">
              <a:lnSpc>
                <a:spcPct val="80000"/>
              </a:lnSpc>
              <a:defRPr/>
            </a:pPr>
            <a:r>
              <a:rPr lang="kk-KZ" sz="1400" smtClean="0"/>
              <a:t>Оқыту әдістерінің класификациясы. </a:t>
            </a:r>
          </a:p>
          <a:p>
            <a:pPr eaLnBrk="1" hangingPunct="1">
              <a:lnSpc>
                <a:spcPct val="80000"/>
              </a:lnSpc>
              <a:defRPr/>
            </a:pPr>
            <a:r>
              <a:rPr lang="kk-KZ" sz="1400" smtClean="0"/>
              <a:t>Оқыту құралдары.</a:t>
            </a:r>
          </a:p>
          <a:p>
            <a:pPr eaLnBrk="1" hangingPunct="1">
              <a:lnSpc>
                <a:spcPct val="80000"/>
              </a:lnSpc>
              <a:defRPr/>
            </a:pPr>
            <a:r>
              <a:rPr lang="kk-KZ" sz="1400" smtClean="0"/>
              <a:t>Оқыту әдістері мен құралдарын таңдау.</a:t>
            </a:r>
            <a:r>
              <a:rPr lang="kk-KZ" sz="1400" b="1" smtClean="0"/>
              <a:t> </a:t>
            </a:r>
            <a:endParaRPr lang="kk-KZ" sz="1400" smtClean="0"/>
          </a:p>
          <a:p>
            <a:pPr eaLnBrk="1" hangingPunct="1">
              <a:lnSpc>
                <a:spcPct val="80000"/>
              </a:lnSpc>
              <a:defRPr/>
            </a:pPr>
            <a:r>
              <a:rPr lang="kk-KZ" sz="1400" smtClean="0"/>
              <a:t>Оқытудың ережелері, әдістері мен тәсілдерінің анықтамайды оқыту процесінің табыстары көбіне қолданылатын әдістерге байланысты. </a:t>
            </a:r>
          </a:p>
          <a:p>
            <a:pPr eaLnBrk="1" hangingPunct="1">
              <a:lnSpc>
                <a:spcPct val="80000"/>
              </a:lnSpc>
              <a:defRPr/>
            </a:pPr>
            <a:r>
              <a:rPr lang="kk-KZ" sz="1400" smtClean="0"/>
              <a:t>	</a:t>
            </a:r>
            <a:r>
              <a:rPr lang="kk-KZ" sz="1400" b="1" smtClean="0"/>
              <a:t>Оқыту әдістері </a:t>
            </a:r>
            <a:r>
              <a:rPr lang="kk-KZ" sz="1400" smtClean="0"/>
              <a:t>- бұл педогог пен оқушылардың біріккен қызметінде білімалуға бағытталған мақсаттарға жету барысында қолданылатын тәсілдер.</a:t>
            </a:r>
          </a:p>
          <a:p>
            <a:pPr eaLnBrk="1" hangingPunct="1">
              <a:lnSpc>
                <a:spcPct val="80000"/>
              </a:lnSpc>
              <a:defRPr/>
            </a:pPr>
            <a:r>
              <a:rPr lang="kk-KZ" sz="1400" smtClean="0"/>
              <a:t>	</a:t>
            </a:r>
            <a:r>
              <a:rPr lang="kk-KZ" sz="1400" b="1" smtClean="0"/>
              <a:t>Оқыту әдістері</a:t>
            </a:r>
            <a:r>
              <a:rPr lang="kk-KZ" sz="1400" smtClean="0"/>
              <a:t> - мұғалім мен оқушылардың жұмыс істеу тәсілдері. Оқыту әдістеріоқушыларға білім алуға, дағды мен көзқарастары мен танымдық қажеттерді қалыптастыруға көмектеседі ( М.А.Дашелов, Б.П.</a:t>
            </a:r>
            <a:r>
              <a:rPr lang="kk-KZ" sz="1400" b="1" smtClean="0"/>
              <a:t> </a:t>
            </a:r>
            <a:r>
              <a:rPr lang="kk-KZ" sz="1400" smtClean="0"/>
              <a:t>Есипов).</a:t>
            </a:r>
            <a:r>
              <a:rPr lang="kk-KZ" sz="1400" b="1" smtClean="0"/>
              <a:t> </a:t>
            </a:r>
          </a:p>
          <a:p>
            <a:pPr eaLnBrk="1" hangingPunct="1">
              <a:lnSpc>
                <a:spcPct val="80000"/>
              </a:lnSpc>
              <a:defRPr/>
            </a:pPr>
            <a:r>
              <a:rPr lang="kk-KZ" sz="1400" b="1" smtClean="0"/>
              <a:t>	Оқыту әдістері</a:t>
            </a:r>
            <a:r>
              <a:rPr lang="kk-KZ" sz="1400" smtClean="0"/>
              <a:t> - педагог пен оқушының</a:t>
            </a:r>
            <a:r>
              <a:rPr lang="kk-KZ" sz="1400" b="1" smtClean="0"/>
              <a:t> </a:t>
            </a:r>
            <a:r>
              <a:rPr lang="kk-KZ" sz="1400" smtClean="0"/>
              <a:t>өзара байланысты қызметінде білім, тәрбие және даму мәселелерін қарастыратын тәсілдер (Ю.К.Бабанский). </a:t>
            </a:r>
          </a:p>
          <a:p>
            <a:pPr eaLnBrk="1" hangingPunct="1">
              <a:lnSpc>
                <a:spcPct val="80000"/>
              </a:lnSpc>
              <a:defRPr/>
            </a:pPr>
            <a:r>
              <a:rPr lang="kk-KZ" sz="1400" smtClean="0"/>
              <a:t>	</a:t>
            </a:r>
            <a:r>
              <a:rPr lang="kk-KZ" sz="1400" b="1" smtClean="0"/>
              <a:t>Оқыту әдістері</a:t>
            </a:r>
            <a:r>
              <a:rPr lang="kk-KZ" sz="1400" smtClean="0"/>
              <a:t> - мұғалім мен оқушылардың оқу танымдық қызметінде оқытып жатқан материалды игеруге бағытталған әр түрлі дидактикалық мәселелерді шешетін оқыту процесінің тәсілдері. (И.Ф.Харламов).</a:t>
            </a:r>
          </a:p>
          <a:p>
            <a:pPr eaLnBrk="1" hangingPunct="1">
              <a:lnSpc>
                <a:spcPct val="80000"/>
              </a:lnSpc>
              <a:defRPr/>
            </a:pPr>
            <a:r>
              <a:rPr lang="kk-KZ" sz="1400" smtClean="0"/>
              <a:t>Оқыту әдістері - оқушылардың санасы мен мүмкіндіктерінің дамуын, өзінді оқыту мен өзін-өзіне білім беру құралдарын игеруін, білім жүйесін қабылдауын қамтамасыз ететін мұғалім мен оқушыныңтанымдық. өзара байланысты іс-әрекеттердің жүйесі.      (Г.М.Коджаспирова)</a:t>
            </a:r>
            <a:endParaRPr lang="ru-RU" sz="140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384175" y="277813"/>
            <a:ext cx="8507413" cy="342900"/>
          </a:xfrm>
        </p:spPr>
        <p:txBody>
          <a:bodyPr/>
          <a:lstStyle/>
          <a:p>
            <a:pPr eaLnBrk="1" hangingPunct="1">
              <a:defRPr/>
            </a:pPr>
            <a:r>
              <a:rPr lang="kk-KZ" sz="2800" b="1" smtClean="0">
                <a:solidFill>
                  <a:schemeClr val="tx1"/>
                </a:solidFill>
              </a:rPr>
              <a:t>оқыту әдістері</a:t>
            </a:r>
            <a:endParaRPr lang="ru-RU" sz="2800" b="1" smtClean="0">
              <a:solidFill>
                <a:schemeClr val="tx1"/>
              </a:solidFill>
            </a:endParaRPr>
          </a:p>
        </p:txBody>
      </p:sp>
      <p:sp>
        <p:nvSpPr>
          <p:cNvPr id="41987" name="Text Box 4"/>
          <p:cNvSpPr txBox="1">
            <a:spLocks noChangeArrowheads="1"/>
          </p:cNvSpPr>
          <p:nvPr/>
        </p:nvSpPr>
        <p:spPr bwMode="auto">
          <a:xfrm>
            <a:off x="3563938" y="1773238"/>
            <a:ext cx="2016125" cy="396875"/>
          </a:xfrm>
          <a:prstGeom prst="rect">
            <a:avLst/>
          </a:prstGeom>
          <a:noFill/>
          <a:ln w="9525">
            <a:noFill/>
            <a:miter lim="800000"/>
            <a:headEnd/>
            <a:tailEnd/>
          </a:ln>
        </p:spPr>
        <p:txBody>
          <a:bodyPr>
            <a:spAutoFit/>
          </a:bodyPr>
          <a:lstStyle/>
          <a:p>
            <a:pPr algn="ctr">
              <a:spcBef>
                <a:spcPct val="50000"/>
              </a:spcBef>
            </a:pPr>
            <a:r>
              <a:rPr lang="kk-KZ" sz="2000"/>
              <a:t>Көрнекі</a:t>
            </a:r>
            <a:endParaRPr lang="ru-RU" sz="2000"/>
          </a:p>
        </p:txBody>
      </p:sp>
      <p:sp>
        <p:nvSpPr>
          <p:cNvPr id="41988" name="Text Box 5"/>
          <p:cNvSpPr txBox="1">
            <a:spLocks noChangeArrowheads="1"/>
          </p:cNvSpPr>
          <p:nvPr/>
        </p:nvSpPr>
        <p:spPr bwMode="auto">
          <a:xfrm>
            <a:off x="2700338" y="692150"/>
            <a:ext cx="3671887" cy="396875"/>
          </a:xfrm>
          <a:prstGeom prst="rect">
            <a:avLst/>
          </a:prstGeom>
          <a:noFill/>
          <a:ln w="9525">
            <a:noFill/>
            <a:miter lim="800000"/>
            <a:headEnd/>
            <a:tailEnd/>
          </a:ln>
        </p:spPr>
        <p:txBody>
          <a:bodyPr>
            <a:spAutoFit/>
          </a:bodyPr>
          <a:lstStyle/>
          <a:p>
            <a:pPr algn="ctr">
              <a:spcBef>
                <a:spcPct val="50000"/>
              </a:spcBef>
            </a:pPr>
            <a:r>
              <a:rPr lang="kk-KZ" sz="2000" b="1"/>
              <a:t>Білім көзіне байланысты</a:t>
            </a:r>
            <a:endParaRPr lang="ru-RU" sz="2000" b="1"/>
          </a:p>
        </p:txBody>
      </p:sp>
      <p:sp>
        <p:nvSpPr>
          <p:cNvPr id="41989" name="Text Box 6"/>
          <p:cNvSpPr txBox="1">
            <a:spLocks noChangeArrowheads="1"/>
          </p:cNvSpPr>
          <p:nvPr/>
        </p:nvSpPr>
        <p:spPr bwMode="auto">
          <a:xfrm>
            <a:off x="827088" y="1412875"/>
            <a:ext cx="1368425" cy="396875"/>
          </a:xfrm>
          <a:prstGeom prst="rect">
            <a:avLst/>
          </a:prstGeom>
          <a:noFill/>
          <a:ln w="9525">
            <a:noFill/>
            <a:miter lim="800000"/>
            <a:headEnd/>
            <a:tailEnd/>
          </a:ln>
        </p:spPr>
        <p:txBody>
          <a:bodyPr>
            <a:spAutoFit/>
          </a:bodyPr>
          <a:lstStyle/>
          <a:p>
            <a:pPr algn="ctr">
              <a:spcBef>
                <a:spcPct val="50000"/>
              </a:spcBef>
            </a:pPr>
            <a:r>
              <a:rPr lang="kk-KZ" sz="2000"/>
              <a:t>сөздік</a:t>
            </a:r>
            <a:endParaRPr lang="ru-RU" sz="2000"/>
          </a:p>
        </p:txBody>
      </p:sp>
      <p:sp>
        <p:nvSpPr>
          <p:cNvPr id="41990" name="Text Box 7"/>
          <p:cNvSpPr txBox="1">
            <a:spLocks noChangeArrowheads="1"/>
          </p:cNvSpPr>
          <p:nvPr/>
        </p:nvSpPr>
        <p:spPr bwMode="auto">
          <a:xfrm>
            <a:off x="6804025" y="1484313"/>
            <a:ext cx="2016125" cy="396875"/>
          </a:xfrm>
          <a:prstGeom prst="rect">
            <a:avLst/>
          </a:prstGeom>
          <a:noFill/>
          <a:ln w="9525">
            <a:noFill/>
            <a:miter lim="800000"/>
            <a:headEnd/>
            <a:tailEnd/>
          </a:ln>
        </p:spPr>
        <p:txBody>
          <a:bodyPr>
            <a:spAutoFit/>
          </a:bodyPr>
          <a:lstStyle/>
          <a:p>
            <a:pPr algn="ctr">
              <a:spcBef>
                <a:spcPct val="50000"/>
              </a:spcBef>
            </a:pPr>
            <a:r>
              <a:rPr lang="kk-KZ" sz="2000"/>
              <a:t>практикалық</a:t>
            </a:r>
            <a:endParaRPr lang="ru-RU" sz="2000"/>
          </a:p>
        </p:txBody>
      </p:sp>
      <p:sp>
        <p:nvSpPr>
          <p:cNvPr id="41991" name="Line 8"/>
          <p:cNvSpPr>
            <a:spLocks noChangeShapeType="1"/>
          </p:cNvSpPr>
          <p:nvPr/>
        </p:nvSpPr>
        <p:spPr bwMode="auto">
          <a:xfrm flipH="1">
            <a:off x="4643438" y="1268413"/>
            <a:ext cx="0" cy="576262"/>
          </a:xfrm>
          <a:prstGeom prst="line">
            <a:avLst/>
          </a:prstGeom>
          <a:noFill/>
          <a:ln w="9525">
            <a:solidFill>
              <a:schemeClr val="tx1"/>
            </a:solidFill>
            <a:round/>
            <a:headEnd/>
            <a:tailEnd type="triangle" w="med" len="med"/>
          </a:ln>
        </p:spPr>
        <p:txBody>
          <a:bodyPr/>
          <a:lstStyle/>
          <a:p>
            <a:endParaRPr lang="ru-RU"/>
          </a:p>
        </p:txBody>
      </p:sp>
      <p:sp>
        <p:nvSpPr>
          <p:cNvPr id="41992" name="Line 9"/>
          <p:cNvSpPr>
            <a:spLocks noChangeShapeType="1"/>
          </p:cNvSpPr>
          <p:nvPr/>
        </p:nvSpPr>
        <p:spPr bwMode="auto">
          <a:xfrm flipH="1">
            <a:off x="1835150" y="1125538"/>
            <a:ext cx="2232025" cy="431800"/>
          </a:xfrm>
          <a:prstGeom prst="line">
            <a:avLst/>
          </a:prstGeom>
          <a:noFill/>
          <a:ln w="9525">
            <a:solidFill>
              <a:schemeClr val="tx1"/>
            </a:solidFill>
            <a:round/>
            <a:headEnd/>
            <a:tailEnd type="triangle" w="med" len="med"/>
          </a:ln>
        </p:spPr>
        <p:txBody>
          <a:bodyPr/>
          <a:lstStyle/>
          <a:p>
            <a:endParaRPr lang="ru-RU"/>
          </a:p>
        </p:txBody>
      </p:sp>
      <p:sp>
        <p:nvSpPr>
          <p:cNvPr id="41993" name="Line 10"/>
          <p:cNvSpPr>
            <a:spLocks noChangeShapeType="1"/>
          </p:cNvSpPr>
          <p:nvPr/>
        </p:nvSpPr>
        <p:spPr bwMode="auto">
          <a:xfrm>
            <a:off x="5219700" y="1125538"/>
            <a:ext cx="2016125" cy="431800"/>
          </a:xfrm>
          <a:prstGeom prst="line">
            <a:avLst/>
          </a:prstGeom>
          <a:noFill/>
          <a:ln w="9525">
            <a:solidFill>
              <a:schemeClr val="tx1"/>
            </a:solidFill>
            <a:round/>
            <a:headEnd/>
            <a:tailEnd type="triangle" w="med" len="med"/>
          </a:ln>
        </p:spPr>
        <p:txBody>
          <a:bodyPr/>
          <a:lstStyle/>
          <a:p>
            <a:endParaRPr lang="ru-RU"/>
          </a:p>
        </p:txBody>
      </p:sp>
      <p:sp>
        <p:nvSpPr>
          <p:cNvPr id="41994" name="Line 68"/>
          <p:cNvSpPr>
            <a:spLocks noChangeShapeType="1"/>
          </p:cNvSpPr>
          <p:nvPr/>
        </p:nvSpPr>
        <p:spPr bwMode="auto">
          <a:xfrm flipH="1">
            <a:off x="2124075" y="2708275"/>
            <a:ext cx="1222375" cy="0"/>
          </a:xfrm>
          <a:prstGeom prst="line">
            <a:avLst/>
          </a:prstGeom>
          <a:noFill/>
          <a:ln w="9525">
            <a:solidFill>
              <a:schemeClr val="tx1"/>
            </a:solidFill>
            <a:round/>
            <a:headEnd/>
            <a:tailEnd type="triangle" w="med" len="med"/>
          </a:ln>
        </p:spPr>
        <p:txBody>
          <a:bodyPr/>
          <a:lstStyle/>
          <a:p>
            <a:endParaRPr lang="ru-RU"/>
          </a:p>
        </p:txBody>
      </p:sp>
      <p:sp>
        <p:nvSpPr>
          <p:cNvPr id="41995" name="Text Box 82"/>
          <p:cNvSpPr txBox="1">
            <a:spLocks noChangeArrowheads="1"/>
          </p:cNvSpPr>
          <p:nvPr/>
        </p:nvSpPr>
        <p:spPr bwMode="auto">
          <a:xfrm>
            <a:off x="1331913" y="3933825"/>
            <a:ext cx="2016125" cy="396875"/>
          </a:xfrm>
          <a:prstGeom prst="rect">
            <a:avLst/>
          </a:prstGeom>
          <a:noFill/>
          <a:ln w="9525">
            <a:noFill/>
            <a:miter lim="800000"/>
            <a:headEnd/>
            <a:tailEnd/>
          </a:ln>
        </p:spPr>
        <p:txBody>
          <a:bodyPr>
            <a:spAutoFit/>
          </a:bodyPr>
          <a:lstStyle/>
          <a:p>
            <a:pPr algn="ctr">
              <a:spcBef>
                <a:spcPct val="50000"/>
              </a:spcBef>
            </a:pPr>
            <a:r>
              <a:rPr lang="kk-KZ" sz="2000"/>
              <a:t>зерттеушілік</a:t>
            </a:r>
            <a:endParaRPr lang="ru-RU" sz="2000"/>
          </a:p>
        </p:txBody>
      </p:sp>
      <p:sp>
        <p:nvSpPr>
          <p:cNvPr id="41996" name="Text Box 83"/>
          <p:cNvSpPr txBox="1">
            <a:spLocks noChangeArrowheads="1"/>
          </p:cNvSpPr>
          <p:nvPr/>
        </p:nvSpPr>
        <p:spPr bwMode="auto">
          <a:xfrm>
            <a:off x="1403350" y="3213100"/>
            <a:ext cx="2376488" cy="701675"/>
          </a:xfrm>
          <a:prstGeom prst="rect">
            <a:avLst/>
          </a:prstGeom>
          <a:noFill/>
          <a:ln w="9525">
            <a:noFill/>
            <a:miter lim="800000"/>
            <a:headEnd/>
            <a:tailEnd/>
          </a:ln>
        </p:spPr>
        <p:txBody>
          <a:bodyPr>
            <a:spAutoFit/>
          </a:bodyPr>
          <a:lstStyle/>
          <a:p>
            <a:pPr algn="ctr">
              <a:spcBef>
                <a:spcPct val="50000"/>
              </a:spcBef>
            </a:pPr>
            <a:r>
              <a:rPr lang="kk-KZ" sz="2000"/>
              <a:t>Проблемалық баяндау</a:t>
            </a:r>
            <a:endParaRPr lang="ru-RU" sz="2000"/>
          </a:p>
        </p:txBody>
      </p:sp>
      <p:sp>
        <p:nvSpPr>
          <p:cNvPr id="41997" name="Text Box 86"/>
          <p:cNvSpPr txBox="1">
            <a:spLocks noChangeArrowheads="1"/>
          </p:cNvSpPr>
          <p:nvPr/>
        </p:nvSpPr>
        <p:spPr bwMode="auto">
          <a:xfrm>
            <a:off x="4932363" y="4005263"/>
            <a:ext cx="2735262" cy="396875"/>
          </a:xfrm>
          <a:prstGeom prst="rect">
            <a:avLst/>
          </a:prstGeom>
          <a:noFill/>
          <a:ln w="9525">
            <a:noFill/>
            <a:miter lim="800000"/>
            <a:headEnd/>
            <a:tailEnd/>
          </a:ln>
        </p:spPr>
        <p:txBody>
          <a:bodyPr>
            <a:spAutoFit/>
          </a:bodyPr>
          <a:lstStyle/>
          <a:p>
            <a:pPr algn="ctr">
              <a:spcBef>
                <a:spcPct val="50000"/>
              </a:spcBef>
            </a:pPr>
            <a:r>
              <a:rPr lang="kk-KZ" sz="2000"/>
              <a:t>Репродуктивті </a:t>
            </a:r>
            <a:endParaRPr lang="ru-RU" sz="2000"/>
          </a:p>
        </p:txBody>
      </p:sp>
      <p:sp>
        <p:nvSpPr>
          <p:cNvPr id="41998" name="Text Box 88"/>
          <p:cNvSpPr txBox="1">
            <a:spLocks noChangeArrowheads="1"/>
          </p:cNvSpPr>
          <p:nvPr/>
        </p:nvSpPr>
        <p:spPr bwMode="auto">
          <a:xfrm>
            <a:off x="5508625" y="3284538"/>
            <a:ext cx="2016125" cy="701675"/>
          </a:xfrm>
          <a:prstGeom prst="rect">
            <a:avLst/>
          </a:prstGeom>
          <a:noFill/>
          <a:ln w="9525">
            <a:noFill/>
            <a:miter lim="800000"/>
            <a:headEnd/>
            <a:tailEnd/>
          </a:ln>
        </p:spPr>
        <p:txBody>
          <a:bodyPr>
            <a:spAutoFit/>
          </a:bodyPr>
          <a:lstStyle/>
          <a:p>
            <a:pPr>
              <a:spcBef>
                <a:spcPct val="50000"/>
              </a:spcBef>
            </a:pPr>
            <a:r>
              <a:rPr lang="kk-KZ" sz="2000"/>
              <a:t>Түсіндірмелі</a:t>
            </a:r>
            <a:r>
              <a:rPr lang="ru-RU" sz="2000"/>
              <a:t>-иллюстративт</a:t>
            </a:r>
            <a:r>
              <a:rPr lang="kk-KZ" sz="2000"/>
              <a:t>і</a:t>
            </a:r>
            <a:endParaRPr lang="ru-RU" sz="2000"/>
          </a:p>
        </p:txBody>
      </p:sp>
      <p:sp>
        <p:nvSpPr>
          <p:cNvPr id="41999" name="Line 91"/>
          <p:cNvSpPr>
            <a:spLocks noChangeShapeType="1"/>
          </p:cNvSpPr>
          <p:nvPr/>
        </p:nvSpPr>
        <p:spPr bwMode="auto">
          <a:xfrm>
            <a:off x="323850" y="2276475"/>
            <a:ext cx="8569325" cy="0"/>
          </a:xfrm>
          <a:prstGeom prst="line">
            <a:avLst/>
          </a:prstGeom>
          <a:noFill/>
          <a:ln w="9525">
            <a:solidFill>
              <a:schemeClr val="tx1"/>
            </a:solidFill>
            <a:prstDash val="lgDash"/>
            <a:round/>
            <a:headEnd/>
            <a:tailEnd/>
          </a:ln>
        </p:spPr>
        <p:txBody>
          <a:bodyPr/>
          <a:lstStyle/>
          <a:p>
            <a:endParaRPr lang="ru-RU"/>
          </a:p>
        </p:txBody>
      </p:sp>
      <p:sp>
        <p:nvSpPr>
          <p:cNvPr id="42000" name="Text Box 93"/>
          <p:cNvSpPr txBox="1">
            <a:spLocks noChangeArrowheads="1"/>
          </p:cNvSpPr>
          <p:nvPr/>
        </p:nvSpPr>
        <p:spPr bwMode="auto">
          <a:xfrm>
            <a:off x="3492500" y="2205038"/>
            <a:ext cx="2303463" cy="1006475"/>
          </a:xfrm>
          <a:prstGeom prst="rect">
            <a:avLst/>
          </a:prstGeom>
          <a:noFill/>
          <a:ln w="9525">
            <a:noFill/>
            <a:miter lim="800000"/>
            <a:headEnd/>
            <a:tailEnd/>
          </a:ln>
        </p:spPr>
        <p:txBody>
          <a:bodyPr>
            <a:spAutoFit/>
          </a:bodyPr>
          <a:lstStyle/>
          <a:p>
            <a:pPr algn="ctr">
              <a:spcBef>
                <a:spcPct val="50000"/>
              </a:spcBef>
            </a:pPr>
            <a:r>
              <a:rPr lang="kk-KZ" sz="2000" b="1"/>
              <a:t>Танымдық әрекет типіне байланысты</a:t>
            </a:r>
            <a:endParaRPr lang="ru-RU" sz="2000" b="1"/>
          </a:p>
        </p:txBody>
      </p:sp>
      <p:sp>
        <p:nvSpPr>
          <p:cNvPr id="42001" name="Line 94"/>
          <p:cNvSpPr>
            <a:spLocks noChangeShapeType="1"/>
          </p:cNvSpPr>
          <p:nvPr/>
        </p:nvSpPr>
        <p:spPr bwMode="auto">
          <a:xfrm>
            <a:off x="5724525" y="2708275"/>
            <a:ext cx="1223963" cy="0"/>
          </a:xfrm>
          <a:prstGeom prst="line">
            <a:avLst/>
          </a:prstGeom>
          <a:noFill/>
          <a:ln w="9525">
            <a:solidFill>
              <a:schemeClr val="tx1"/>
            </a:solidFill>
            <a:round/>
            <a:headEnd/>
            <a:tailEnd type="triangle" w="med" len="med"/>
          </a:ln>
        </p:spPr>
        <p:txBody>
          <a:bodyPr/>
          <a:lstStyle/>
          <a:p>
            <a:endParaRPr lang="ru-RU"/>
          </a:p>
        </p:txBody>
      </p:sp>
      <p:sp>
        <p:nvSpPr>
          <p:cNvPr id="42002" name="Text Box 95"/>
          <p:cNvSpPr txBox="1">
            <a:spLocks noChangeArrowheads="1"/>
          </p:cNvSpPr>
          <p:nvPr/>
        </p:nvSpPr>
        <p:spPr bwMode="auto">
          <a:xfrm>
            <a:off x="179388" y="2636838"/>
            <a:ext cx="1873250" cy="396875"/>
          </a:xfrm>
          <a:prstGeom prst="rect">
            <a:avLst/>
          </a:prstGeom>
          <a:noFill/>
          <a:ln w="9525">
            <a:noFill/>
            <a:miter lim="800000"/>
            <a:headEnd/>
            <a:tailEnd/>
          </a:ln>
        </p:spPr>
        <p:txBody>
          <a:bodyPr>
            <a:spAutoFit/>
          </a:bodyPr>
          <a:lstStyle/>
          <a:p>
            <a:pPr>
              <a:spcBef>
                <a:spcPct val="50000"/>
              </a:spcBef>
            </a:pPr>
            <a:r>
              <a:rPr lang="kk-KZ" sz="2000"/>
              <a:t>Продуктивті</a:t>
            </a:r>
            <a:endParaRPr lang="ru-RU" sz="2000"/>
          </a:p>
        </p:txBody>
      </p:sp>
      <p:sp>
        <p:nvSpPr>
          <p:cNvPr id="42003" name="Text Box 96"/>
          <p:cNvSpPr txBox="1">
            <a:spLocks noChangeArrowheads="1"/>
          </p:cNvSpPr>
          <p:nvPr/>
        </p:nvSpPr>
        <p:spPr bwMode="auto">
          <a:xfrm>
            <a:off x="7092950" y="2708275"/>
            <a:ext cx="1873250" cy="396875"/>
          </a:xfrm>
          <a:prstGeom prst="rect">
            <a:avLst/>
          </a:prstGeom>
          <a:noFill/>
          <a:ln w="9525">
            <a:noFill/>
            <a:miter lim="800000"/>
            <a:headEnd/>
            <a:tailEnd/>
          </a:ln>
        </p:spPr>
        <p:txBody>
          <a:bodyPr>
            <a:spAutoFit/>
          </a:bodyPr>
          <a:lstStyle/>
          <a:p>
            <a:pPr>
              <a:spcBef>
                <a:spcPct val="50000"/>
              </a:spcBef>
            </a:pPr>
            <a:r>
              <a:rPr lang="kk-KZ" sz="2000"/>
              <a:t>репродуктивті</a:t>
            </a:r>
            <a:endParaRPr lang="ru-RU" sz="2000"/>
          </a:p>
        </p:txBody>
      </p:sp>
      <p:sp>
        <p:nvSpPr>
          <p:cNvPr id="42004" name="Line 97"/>
          <p:cNvSpPr>
            <a:spLocks noChangeShapeType="1"/>
          </p:cNvSpPr>
          <p:nvPr/>
        </p:nvSpPr>
        <p:spPr bwMode="auto">
          <a:xfrm>
            <a:off x="468313" y="3068638"/>
            <a:ext cx="0" cy="1079500"/>
          </a:xfrm>
          <a:prstGeom prst="line">
            <a:avLst/>
          </a:prstGeom>
          <a:noFill/>
          <a:ln w="9525">
            <a:solidFill>
              <a:schemeClr val="tx1"/>
            </a:solidFill>
            <a:round/>
            <a:headEnd/>
            <a:tailEnd/>
          </a:ln>
        </p:spPr>
        <p:txBody>
          <a:bodyPr/>
          <a:lstStyle/>
          <a:p>
            <a:endParaRPr lang="ru-RU"/>
          </a:p>
        </p:txBody>
      </p:sp>
      <p:sp>
        <p:nvSpPr>
          <p:cNvPr id="42005" name="Line 98"/>
          <p:cNvSpPr>
            <a:spLocks noChangeShapeType="1"/>
          </p:cNvSpPr>
          <p:nvPr/>
        </p:nvSpPr>
        <p:spPr bwMode="auto">
          <a:xfrm>
            <a:off x="468313" y="3573463"/>
            <a:ext cx="792162" cy="0"/>
          </a:xfrm>
          <a:prstGeom prst="line">
            <a:avLst/>
          </a:prstGeom>
          <a:noFill/>
          <a:ln w="9525">
            <a:solidFill>
              <a:schemeClr val="tx1"/>
            </a:solidFill>
            <a:round/>
            <a:headEnd/>
            <a:tailEnd type="triangle" w="med" len="med"/>
          </a:ln>
        </p:spPr>
        <p:txBody>
          <a:bodyPr/>
          <a:lstStyle/>
          <a:p>
            <a:endParaRPr lang="ru-RU"/>
          </a:p>
        </p:txBody>
      </p:sp>
      <p:sp>
        <p:nvSpPr>
          <p:cNvPr id="42006" name="Line 99"/>
          <p:cNvSpPr>
            <a:spLocks noChangeShapeType="1"/>
          </p:cNvSpPr>
          <p:nvPr/>
        </p:nvSpPr>
        <p:spPr bwMode="auto">
          <a:xfrm>
            <a:off x="468313" y="4149725"/>
            <a:ext cx="792162" cy="0"/>
          </a:xfrm>
          <a:prstGeom prst="line">
            <a:avLst/>
          </a:prstGeom>
          <a:noFill/>
          <a:ln w="9525">
            <a:solidFill>
              <a:schemeClr val="tx1"/>
            </a:solidFill>
            <a:round/>
            <a:headEnd/>
            <a:tailEnd type="triangle" w="med" len="med"/>
          </a:ln>
        </p:spPr>
        <p:txBody>
          <a:bodyPr/>
          <a:lstStyle/>
          <a:p>
            <a:endParaRPr lang="ru-RU"/>
          </a:p>
        </p:txBody>
      </p:sp>
      <p:sp>
        <p:nvSpPr>
          <p:cNvPr id="42007" name="Line 100"/>
          <p:cNvSpPr>
            <a:spLocks noChangeShapeType="1"/>
          </p:cNvSpPr>
          <p:nvPr/>
        </p:nvSpPr>
        <p:spPr bwMode="auto">
          <a:xfrm flipH="1">
            <a:off x="7740650" y="3573463"/>
            <a:ext cx="863600" cy="0"/>
          </a:xfrm>
          <a:prstGeom prst="line">
            <a:avLst/>
          </a:prstGeom>
          <a:noFill/>
          <a:ln w="9525">
            <a:solidFill>
              <a:schemeClr val="tx1"/>
            </a:solidFill>
            <a:round/>
            <a:headEnd/>
            <a:tailEnd type="triangle" w="med" len="med"/>
          </a:ln>
        </p:spPr>
        <p:txBody>
          <a:bodyPr/>
          <a:lstStyle/>
          <a:p>
            <a:endParaRPr lang="ru-RU"/>
          </a:p>
        </p:txBody>
      </p:sp>
      <p:sp>
        <p:nvSpPr>
          <p:cNvPr id="42008" name="Line 101"/>
          <p:cNvSpPr>
            <a:spLocks noChangeShapeType="1"/>
          </p:cNvSpPr>
          <p:nvPr/>
        </p:nvSpPr>
        <p:spPr bwMode="auto">
          <a:xfrm flipH="1">
            <a:off x="7740650" y="4149725"/>
            <a:ext cx="863600" cy="0"/>
          </a:xfrm>
          <a:prstGeom prst="line">
            <a:avLst/>
          </a:prstGeom>
          <a:noFill/>
          <a:ln w="9525">
            <a:solidFill>
              <a:schemeClr val="tx1"/>
            </a:solidFill>
            <a:round/>
            <a:headEnd/>
            <a:tailEnd type="triangle" w="med" len="med"/>
          </a:ln>
        </p:spPr>
        <p:txBody>
          <a:bodyPr/>
          <a:lstStyle/>
          <a:p>
            <a:endParaRPr lang="ru-RU"/>
          </a:p>
        </p:txBody>
      </p:sp>
      <p:sp>
        <p:nvSpPr>
          <p:cNvPr id="42009" name="Line 102"/>
          <p:cNvSpPr>
            <a:spLocks noChangeShapeType="1"/>
          </p:cNvSpPr>
          <p:nvPr/>
        </p:nvSpPr>
        <p:spPr bwMode="auto">
          <a:xfrm>
            <a:off x="8604250" y="3141663"/>
            <a:ext cx="0" cy="1008062"/>
          </a:xfrm>
          <a:prstGeom prst="line">
            <a:avLst/>
          </a:prstGeom>
          <a:noFill/>
          <a:ln w="9525">
            <a:solidFill>
              <a:schemeClr val="tx1"/>
            </a:solidFill>
            <a:round/>
            <a:headEnd/>
            <a:tailEnd/>
          </a:ln>
        </p:spPr>
        <p:txBody>
          <a:bodyPr/>
          <a:lstStyle/>
          <a:p>
            <a:endParaRPr lang="ru-RU"/>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50825" y="274638"/>
            <a:ext cx="8435975" cy="1143000"/>
          </a:xfrm>
        </p:spPr>
        <p:txBody>
          <a:bodyPr/>
          <a:lstStyle/>
          <a:p>
            <a:pPr marL="762000" indent="-762000" eaLnBrk="1" hangingPunct="1">
              <a:defRPr/>
            </a:pPr>
            <a:r>
              <a:rPr lang="kk-KZ" sz="4000" smtClean="0">
                <a:solidFill>
                  <a:srgbClr val="FFFF00"/>
                </a:solidFill>
              </a:rPr>
              <a:t>педагогиканың құрылымы:</a:t>
            </a:r>
            <a:endParaRPr lang="ru-RU" sz="4000" smtClean="0">
              <a:solidFill>
                <a:srgbClr val="FFFF00"/>
              </a:solidFill>
            </a:endParaRPr>
          </a:p>
        </p:txBody>
      </p:sp>
      <p:sp>
        <p:nvSpPr>
          <p:cNvPr id="21507" name="Rectangle 3"/>
          <p:cNvSpPr>
            <a:spLocks noGrp="1" noChangeArrowheads="1"/>
          </p:cNvSpPr>
          <p:nvPr>
            <p:ph type="body" idx="1"/>
          </p:nvPr>
        </p:nvSpPr>
        <p:spPr>
          <a:xfrm>
            <a:off x="457200" y="2133600"/>
            <a:ext cx="8229600" cy="3997325"/>
          </a:xfrm>
        </p:spPr>
        <p:txBody>
          <a:bodyPr/>
          <a:lstStyle/>
          <a:p>
            <a:pPr marL="609600" indent="-609600" eaLnBrk="1" hangingPunct="1">
              <a:buFontTx/>
              <a:buAutoNum type="arabicPeriod"/>
              <a:defRPr/>
            </a:pPr>
            <a:r>
              <a:rPr lang="kk-KZ" smtClean="0">
                <a:solidFill>
                  <a:srgbClr val="FFFF00"/>
                </a:solidFill>
              </a:rPr>
              <a:t>Жалпы негіздері; </a:t>
            </a:r>
          </a:p>
          <a:p>
            <a:pPr marL="609600" indent="-609600" eaLnBrk="1" hangingPunct="1">
              <a:buFontTx/>
              <a:buAutoNum type="arabicPeriod"/>
              <a:defRPr/>
            </a:pPr>
            <a:r>
              <a:rPr lang="kk-KZ" smtClean="0">
                <a:solidFill>
                  <a:srgbClr val="FFFF00"/>
                </a:solidFill>
              </a:rPr>
              <a:t>Тәрбие теориясы; Мұғалім іс</a:t>
            </a:r>
            <a:r>
              <a:rPr lang="ru-RU" smtClean="0">
                <a:solidFill>
                  <a:srgbClr val="FFFF00"/>
                </a:solidFill>
              </a:rPr>
              <a:t>-</a:t>
            </a:r>
            <a:r>
              <a:rPr lang="kk-KZ" smtClean="0">
                <a:solidFill>
                  <a:srgbClr val="FFFF00"/>
                </a:solidFill>
              </a:rPr>
              <a:t>әрекетінің мәні;</a:t>
            </a:r>
          </a:p>
          <a:p>
            <a:pPr marL="609600" indent="-609600" eaLnBrk="1" hangingPunct="1">
              <a:buFontTx/>
              <a:buAutoNum type="arabicPeriod"/>
              <a:defRPr/>
            </a:pPr>
            <a:r>
              <a:rPr lang="kk-KZ" smtClean="0">
                <a:solidFill>
                  <a:srgbClr val="FFFF00"/>
                </a:solidFill>
              </a:rPr>
              <a:t>Дидактика: оқыту технологиялары, әдістері мен формалары;</a:t>
            </a:r>
          </a:p>
          <a:p>
            <a:pPr marL="609600" indent="-609600" eaLnBrk="1" hangingPunct="1">
              <a:buFontTx/>
              <a:buAutoNum type="arabicPeriod"/>
              <a:defRPr/>
            </a:pPr>
            <a:r>
              <a:rPr lang="kk-KZ" smtClean="0">
                <a:solidFill>
                  <a:srgbClr val="FFFF00"/>
                </a:solidFill>
              </a:rPr>
              <a:t>Мектепті басқару жүйесі.</a:t>
            </a:r>
          </a:p>
          <a:p>
            <a:pPr marL="609600" indent="-609600" eaLnBrk="1" hangingPunct="1">
              <a:buFontTx/>
              <a:buNone/>
              <a:defRPr/>
            </a:pPr>
            <a:endParaRPr lang="ru-RU" smtClean="0">
              <a:solidFill>
                <a:srgbClr val="FFFF00"/>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468313" y="0"/>
            <a:ext cx="8229600" cy="1139825"/>
          </a:xfrm>
        </p:spPr>
        <p:txBody>
          <a:bodyPr/>
          <a:lstStyle/>
          <a:p>
            <a:pPr eaLnBrk="1" hangingPunct="1">
              <a:defRPr/>
            </a:pPr>
            <a:r>
              <a:rPr lang="kk-KZ" sz="2000" dirty="0" smtClean="0"/>
              <a:t>«Тәрбие теориясы»</a:t>
            </a:r>
            <a:r>
              <a:rPr lang="kk-KZ" sz="2000" b="1" dirty="0" smtClean="0"/>
              <a:t> </a:t>
            </a:r>
            <a:r>
              <a:rPr lang="kk-KZ" sz="2000" dirty="0" smtClean="0"/>
              <a:t>бөліміне әдістемелік сипаттама</a:t>
            </a:r>
            <a:r>
              <a:rPr lang="ru-RU" dirty="0" smtClean="0"/>
              <a:t> </a:t>
            </a:r>
          </a:p>
        </p:txBody>
      </p:sp>
      <p:sp>
        <p:nvSpPr>
          <p:cNvPr id="141315" name="Rectangle 3"/>
          <p:cNvSpPr>
            <a:spLocks noGrp="1" noChangeArrowheads="1"/>
          </p:cNvSpPr>
          <p:nvPr>
            <p:ph type="body" idx="1"/>
          </p:nvPr>
        </p:nvSpPr>
        <p:spPr/>
        <p:txBody>
          <a:bodyPr/>
          <a:lstStyle/>
          <a:p>
            <a:pPr eaLnBrk="1" hangingPunct="1">
              <a:lnSpc>
                <a:spcPct val="80000"/>
              </a:lnSpc>
              <a:defRPr/>
            </a:pPr>
            <a:r>
              <a:rPr lang="kk-KZ" sz="1600" smtClean="0"/>
              <a:t>Тәрбие теориясы – бұл тәрбие процесін педагогикалық процесс ретінде зерттейтін педагогиканың ғылыми дисциплиналарының бірі. Тәрбиенің маңызы педагогикалық процесс ретінде, оның заңдылықтары мен принциптері, әдістері мен формалары, оның ұйымдастырылуы мен әр түрлі әлеуметтік институттарда іске асуы – осының бәрін тәрбие теориясы зерттейді.</a:t>
            </a:r>
          </a:p>
          <a:p>
            <a:pPr eaLnBrk="1" hangingPunct="1">
              <a:lnSpc>
                <a:spcPct val="80000"/>
              </a:lnSpc>
              <a:defRPr/>
            </a:pPr>
            <a:r>
              <a:rPr lang="kk-KZ" sz="1600" smtClean="0"/>
              <a:t>ХХ ғасырдың 90-жылдарының екінші жартысынан бастап Ресейдің көптеген педагог мамандары педагогиканың пәні ретінде бұрынғыдай тәрбие емес, білім беру деп санауда. «Білім беру» теминіне «тәрбие» терминінің мағынасы берілген деп айтуға болады. Өйткені бүкіл әлемде тәрбие процесі мен оқытуды білдіру үшін «білім беру» сөзі қолданылады. Және ол да «тәрбие» сөзі сияқты екі мағынаны білдіреді. Біріншіден, білім беру – бұл нәтижесінде жас ұрпақты өмірге дайындау, білім, тәжірибе және құндылықтарды ұрпақтан ұрпаққа беру мақсатында жүретін әлеуметтену институты, білім беру жүйесі, қоғам өмірінің шынайы сферасы. Бұл адам қоғамының пайда болуымен, сонымен бірге дамыған және көптен бері әлеуметтік институттардың ең маңыздысы болып отырған ежелгі өмір сабағы сияқты. Ең маңызды халықаралық тілдердің бірі ағылшын тілінде «education» - «білім беру» деген кең әлеуметтік мағынаны білдіреді. Ресейлік отандық дәстүрінде жоғарғы буын педагогтары бұл мағынада «тәрбие» сөзін қолданғаны туралы айта кеткен жөн.</a:t>
            </a:r>
            <a:endParaRPr lang="ru-RU" sz="16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468313" y="-315913"/>
            <a:ext cx="8229600" cy="1139826"/>
          </a:xfrm>
        </p:spPr>
        <p:txBody>
          <a:bodyPr/>
          <a:lstStyle/>
          <a:p>
            <a:pPr eaLnBrk="1" hangingPunct="1">
              <a:defRPr/>
            </a:pPr>
            <a:r>
              <a:rPr lang="kk-KZ" sz="2800" smtClean="0"/>
              <a:t>Оқу пәнімен байланысы</a:t>
            </a:r>
            <a:endParaRPr lang="ru-RU" sz="2800" smtClean="0"/>
          </a:p>
        </p:txBody>
      </p:sp>
      <p:sp>
        <p:nvSpPr>
          <p:cNvPr id="126979" name="Rectangle 3"/>
          <p:cNvSpPr>
            <a:spLocks noGrp="1" noChangeArrowheads="1"/>
          </p:cNvSpPr>
          <p:nvPr>
            <p:ph type="body" idx="1"/>
          </p:nvPr>
        </p:nvSpPr>
        <p:spPr/>
        <p:txBody>
          <a:bodyPr/>
          <a:lstStyle/>
          <a:p>
            <a:pPr eaLnBrk="1" hangingPunct="1">
              <a:lnSpc>
                <a:spcPct val="80000"/>
              </a:lnSpc>
              <a:defRPr/>
            </a:pPr>
            <a:r>
              <a:rPr lang="kk-KZ" sz="1800" smtClean="0"/>
              <a:t>Әдістеме ғылым және оқу пәні ретінде оқытылатын пәнмен және дидактикамен тығыз байланысты. </a:t>
            </a:r>
          </a:p>
          <a:p>
            <a:pPr eaLnBrk="1" hangingPunct="1">
              <a:lnSpc>
                <a:spcPct val="80000"/>
              </a:lnSpc>
              <a:defRPr/>
            </a:pPr>
            <a:r>
              <a:rPr lang="kk-KZ" sz="1800" smtClean="0"/>
              <a:t>	Болашақ мұғалімдерді, педагогтарды өзінің мамандығы бойынша кәсіптік даярлау мақсат болатын. Психологиялық-педагогикалық пәндердің циклы қысқартылған көлемде және оларды терең игеруге мән берілмей оқытылды. Педагогиканың және білім берудің тарихынан ұзақ уақыт бойынша кәсіби даярлықтың негізі болашақ мұғалімдер, педагогтарды өз мамандықтарының пәні бойынша білімдерме қаруландыру деп есептеліп келгені белгілі. </a:t>
            </a:r>
          </a:p>
          <a:p>
            <a:pPr eaLnBrk="1" hangingPunct="1">
              <a:lnSpc>
                <a:spcPct val="80000"/>
              </a:lnSpc>
              <a:defRPr/>
            </a:pPr>
            <a:r>
              <a:rPr lang="kk-KZ" sz="1800" smtClean="0"/>
              <a:t>	«Педагогиканы оқытудың әдістемесі» әлі тұтас жүйе ретінде берілмей отыр, себебі әдістеме жүйесін қалыптастырудың барысы педагогиканы оқыту пәні ретінде қалыптасуымен бірге жүреді. Педагогика бойынша оқу кітаптары мен оқу құралдарының көптігі педагогиканың өзінің оқу пәні ретінде педагогика ғылымы ауқымындағы білімдердің және педагогиканы оқу пәні ретіндегі қатынасын қарастырудың бастапқы сатысындағы дәлелі болып отыр. </a:t>
            </a:r>
            <a:endParaRPr lang="ru-RU" sz="1800"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kk-KZ" sz="3200" dirty="0" smtClean="0">
                <a:latin typeface="Times New Roman" pitchFamily="18" charset="0"/>
                <a:cs typeface="Times New Roman" pitchFamily="18" charset="0"/>
              </a:rPr>
              <a:t>14 дәріс  Педагогика пәнін оқытуда қолданылатын белсенді әдістер </a:t>
            </a:r>
            <a:endParaRPr lang="ru-RU" sz="3200"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pPr>
              <a:defRPr/>
            </a:pPr>
            <a:r>
              <a:rPr lang="kk-KZ" sz="2400" dirty="0" smtClean="0">
                <a:latin typeface="Times New Roman" pitchFamily="18" charset="0"/>
                <a:cs typeface="Times New Roman" pitchFamily="18" charset="0"/>
              </a:rPr>
              <a:t>Әдіс –«метод» гректің сөзбе-сөз аударғандығы «бір нәрсеге жету жолы» немесе «зерттеу» деген мағынаны білдіреді. Осы күнге дейін дидактикада шешімін таппай келе жатқан мәселелердің бірі- оқытудың әдістерін айқындау, топтау,жіктеу жүйелеу. Оқу әдістерін жүйеге түсіріп, топтап жіктеудің оқыту процесінде алатын орны ерекше. Оны жіктеудің оқытушы үшін де білімді қабылдап отырған студент үшін де, оның танымдық іс-әрекеті үшін де маңызы зор. </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	Әдістемелік еңбектерде оқыту әдістерін  әр түрлі топтаудың жүйесі қалыптасқан. </a:t>
            </a:r>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25"/>
            <a:ext cx="8229600" cy="5697538"/>
          </a:xfrm>
        </p:spPr>
        <p:txBody>
          <a:bodyPr/>
          <a:lstStyle/>
          <a:p>
            <a:pPr>
              <a:defRPr/>
            </a:pPr>
            <a:r>
              <a:rPr lang="kk-KZ" sz="2400" dirty="0" smtClean="0">
                <a:latin typeface="Times New Roman" pitchFamily="18" charset="0"/>
                <a:cs typeface="Times New Roman" pitchFamily="18" charset="0"/>
              </a:rPr>
              <a:t>Дидактика ілімінің көрнекті өкілдері И. Я. Лернер мен М. Н. Скаткин оқыту әдістерінің сипатына қарай 5 түрін ұсынады.</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түсіндірмелі-көрнекілік әдісі: білімді «даяр» күйінде алу, яғни студенттер репродуктивті ойлау деңгейінде қалады.;</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репродуктивті: үлгі, ереже негізінде оқу </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проблемалық хабарлау, оқу материалын бере отырып, проблема қою, оқу іс-әрекетінің нәтижесін дәлелдей отырып,мәселені шешу жолдарын көрсетеді. Бұл қазір кең қолданылып жүрген әдіс;</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ішін ара -іздену немесе эвристикалық әдіс. Ойлау процесіөнімділік сипат алады. Үйренуші өз бетімен жұмыс жасайды және олар үнемі бақылауда болады;</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зерттеушілік әдіс (оқушының өз бетінше шығармашылық-іздену әрекеті);   </a:t>
            </a:r>
            <a:endParaRPr lang="ru-RU" sz="2400" dirty="0" smtClean="0">
              <a:latin typeface="Times New Roman" pitchFamily="18" charset="0"/>
              <a:cs typeface="Times New Roman" pitchFamily="18" charset="0"/>
            </a:endParaRPr>
          </a:p>
          <a:p>
            <a:pPr>
              <a:defRPr/>
            </a:pPr>
            <a:endParaRPr lang="ru-RU"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25"/>
            <a:ext cx="8229600" cy="5697538"/>
          </a:xfrm>
        </p:spPr>
        <p:txBody>
          <a:bodyPr/>
          <a:lstStyle/>
          <a:p>
            <a:pPr>
              <a:defRPr/>
            </a:pPr>
            <a:r>
              <a:rPr lang="kk-KZ" sz="2800" dirty="0" smtClean="0">
                <a:latin typeface="Times New Roman" pitchFamily="18" charset="0"/>
                <a:cs typeface="Times New Roman" pitchFamily="18" charset="0"/>
              </a:rPr>
              <a:t>Белгілі ғылым  Ю.К.Бабанский оқыту әдістерін 3 топқа бөліп қарастырады;</a:t>
            </a:r>
            <a:endParaRPr lang="ru-RU" sz="2800" dirty="0" smtClean="0">
              <a:latin typeface="Times New Roman" pitchFamily="18" charset="0"/>
              <a:cs typeface="Times New Roman" pitchFamily="18" charset="0"/>
            </a:endParaRPr>
          </a:p>
          <a:p>
            <a:pPr>
              <a:defRPr/>
            </a:pPr>
            <a:r>
              <a:rPr lang="kk-KZ" sz="2800" dirty="0" smtClean="0">
                <a:latin typeface="Times New Roman" pitchFamily="18" charset="0"/>
                <a:cs typeface="Times New Roman" pitchFamily="18" charset="0"/>
              </a:rPr>
              <a:t>оқытуды ынталандыру және уәждеу: танымдық ойындар, оқу ой толғақтары, пікірталастар, мадақтау;</a:t>
            </a:r>
            <a:endParaRPr lang="ru-RU" sz="2800" dirty="0" smtClean="0">
              <a:latin typeface="Times New Roman" pitchFamily="18" charset="0"/>
              <a:cs typeface="Times New Roman" pitchFamily="18" charset="0"/>
            </a:endParaRPr>
          </a:p>
          <a:p>
            <a:pPr>
              <a:defRPr/>
            </a:pPr>
            <a:r>
              <a:rPr lang="kk-KZ" sz="2800" dirty="0" smtClean="0">
                <a:latin typeface="Times New Roman" pitchFamily="18" charset="0"/>
                <a:cs typeface="Times New Roman" pitchFamily="18" charset="0"/>
              </a:rPr>
              <a:t>оқу әрекеттерін ұйымдастыру  және жүзеге асыру әдістері: сөйлеу, көрнекілік, практикалық индуктивті, дидуктивті, ұқсату, проблемді іздену, эвристикалық, зерттеу, реппродуктивті (нұсқаулар, түсіндіру, жаттығу), кітаппен өз бетінше жұмыс </a:t>
            </a:r>
            <a:endParaRPr lang="ru-RU" sz="2800"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75" y="142875"/>
            <a:ext cx="9001125" cy="6286500"/>
          </a:xfrm>
        </p:spPr>
        <p:txBody>
          <a:bodyPr/>
          <a:lstStyle/>
          <a:p>
            <a:pPr>
              <a:defRPr/>
            </a:pPr>
            <a:r>
              <a:rPr lang="kk-KZ" sz="2200" b="1" dirty="0" smtClean="0">
                <a:latin typeface="Times New Roman" pitchFamily="18" charset="0"/>
                <a:cs typeface="Times New Roman" pitchFamily="18" charset="0"/>
              </a:rPr>
              <a:t>Инновациялық технологиялар -  оқытудың белсенді әдістері</a:t>
            </a:r>
            <a:endParaRPr lang="ru-RU" sz="2200" dirty="0" smtClean="0">
              <a:latin typeface="Times New Roman" pitchFamily="18" charset="0"/>
              <a:cs typeface="Times New Roman" pitchFamily="18" charset="0"/>
            </a:endParaRPr>
          </a:p>
          <a:p>
            <a:pPr>
              <a:defRPr/>
            </a:pPr>
            <a:r>
              <a:rPr lang="kk-KZ" sz="2200" dirty="0" smtClean="0">
                <a:latin typeface="Times New Roman" pitchFamily="18" charset="0"/>
                <a:cs typeface="Times New Roman" pitchFamily="18" charset="0"/>
              </a:rPr>
              <a:t>Инновациялық технологиялардың пайда болуы, мәдени байланыстың кеңеюі мен тереңдеуі, ақпараттар ағынының сапасы мен санының тұрақты түрде артуы уақытпен бірге қарқын  алып  отырған ақпараттар ағынына бейімделу тәсілдерін меңгеру үшін тиісті білік пен білімді қажетсінеді.  Бұл үшін ақпаратты қабылдау және еске сақтау қабілетімен бірге оны шығармашылықпен өңдеу, мәселелерді көріп, оларды шеше білу керек. Сондықтан да білім берудің алдына төмендегідей міндеттер қойылады: жас ұрпақтың осы заманғы әлеуметтік мәдениеттік жағдайға әлеуметтенуі сынды күрделі  мәселені шешу,   оның өзіндік өзектілігі арқылы сәйкестік сипатын иеленіп,  шығармашылық мүмкіндікті дамытуына жол ашатын ізгілік түсінігін қалыптастыру. «Инновация» латынның жаңа көзқарас, жаңашылдық, жаңалық ендіру деген ұғымынан туындаған. Иннновацияны екі мағынада қарастыруға болады: абсолюттік және ендірудегі инновация. Абсолюттік инновация жоқ нәрсені ойлап табу, ал ендірудегі инновация бар нәрсені қажетті жүйеге мүмкіндігінше ендіру, тәжірибеде тексеру. </a:t>
            </a:r>
            <a:endParaRPr lang="ru-RU" sz="2200" dirty="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50"/>
            <a:ext cx="8229600" cy="6286500"/>
          </a:xfrm>
        </p:spPr>
        <p:txBody>
          <a:bodyPr/>
          <a:lstStyle/>
          <a:p>
            <a:pPr>
              <a:defRPr/>
            </a:pPr>
            <a:r>
              <a:rPr lang="kk-KZ" sz="2400" dirty="0" smtClean="0">
                <a:latin typeface="Times New Roman" pitchFamily="18" charset="0"/>
                <a:cs typeface="Times New Roman" pitchFamily="18" charset="0"/>
              </a:rPr>
              <a:t>Инновациялық оқытудың ерекшеліктері:</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 жетілдіруге бағытталған, дамудың оңтайлылығы;</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 болашаққа ашық есік;</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 адамның үнемі белсенділік көрсетуі, қозғалмалылығы;</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 тұлғаға  және оның дамуына бағытталғандық; </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 шығармашылық элементтерінің міндеттілігі;</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 өзара байланыс: ынтымақтастық, өзара көмек, жәрдем.</a:t>
            </a:r>
            <a:endParaRPr lang="ru-RU" sz="2400" dirty="0" smtClean="0">
              <a:latin typeface="Times New Roman" pitchFamily="18" charset="0"/>
              <a:cs typeface="Times New Roman" pitchFamily="18" charset="0"/>
            </a:endParaRPr>
          </a:p>
          <a:p>
            <a:pPr>
              <a:defRPr/>
            </a:pPr>
            <a:r>
              <a:rPr lang="kk-KZ" sz="2400" dirty="0" smtClean="0">
                <a:latin typeface="Times New Roman" pitchFamily="18" charset="0"/>
                <a:cs typeface="Times New Roman" pitchFamily="18" charset="0"/>
              </a:rPr>
              <a:t>Инновациялық білім беруді ұйымдастыруда мәндік көзқараспен тығыз байланыста акмеологиялық көзқарас қарастырылады. Акмеология («акме» - грек сөзі, «шың», «төбе», «бір нәрсенің ең биік басқышы» дегенді білдіреді.) – зерттеу объектісі өмірдің әртүрлі өзін-өзі көрсету сфераларында өзін-өзі дамытушылық, өзін-өзі жетілдірушілік динамикасында қарастырылатын адам болып табылатын ғылыми пәндер кешені, ғылыми білімдердің жаңа аймағы.</a:t>
            </a:r>
            <a:endParaRPr lang="ru-RU" sz="2400" dirty="0" smtClean="0">
              <a:latin typeface="Times New Roman" pitchFamily="18" charset="0"/>
              <a:cs typeface="Times New Roman" pitchFamily="18" charset="0"/>
            </a:endParaRPr>
          </a:p>
          <a:p>
            <a:pPr>
              <a:defRPr/>
            </a:pPr>
            <a:endParaRPr lang="ru-RU"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kk-KZ" sz="3200" dirty="0" smtClean="0">
                <a:latin typeface="Times New Roman" pitchFamily="18" charset="0"/>
                <a:cs typeface="Times New Roman" pitchFamily="18" charset="0"/>
              </a:rPr>
              <a:t>15 дәріс Мектептану немесе мектепті басқару бөлімін оқыту ерекшеліктері</a:t>
            </a:r>
            <a:endParaRPr lang="ru-RU" sz="3200"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pPr algn="just">
              <a:defRPr/>
            </a:pPr>
            <a:r>
              <a:rPr lang="kk-KZ" sz="2600" dirty="0" smtClean="0">
                <a:latin typeface="Times New Roman" pitchFamily="18" charset="0"/>
                <a:cs typeface="Times New Roman" pitchFamily="18" charset="0"/>
              </a:rPr>
              <a:t>Мектепті басқарудың мақсаты мен мазмұны, оның арнайы және жалпы қызметі, әдістері, формалары және құралдары қоғамдағы әлеуметтік заңдар мен заңдылықтардың, сондай-ақ экономикалық заңдардың тікелей ықпалымен қалыптасады. Осылайша, “мектепті басқарудың тиімділігі белгілі әлеуметтік-экономикалық мазмұнға ие категориялармен бағалануы тиіс. Бұл басқару теориясының нақты-экономикалық пәндермен белсенді өзара әрекеті арқылы ғана мүмкін», деп көрсетеді ғалым В.Г.Афанасьев.</a:t>
            </a:r>
            <a:endParaRPr lang="ru-RU" sz="2600" dirty="0" smtClean="0">
              <a:latin typeface="Times New Roman" pitchFamily="18" charset="0"/>
              <a:cs typeface="Times New Roman"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500"/>
            <a:ext cx="8229600" cy="5929313"/>
          </a:xfrm>
        </p:spPr>
        <p:txBody>
          <a:bodyPr/>
          <a:lstStyle/>
          <a:p>
            <a:pPr algn="just">
              <a:defRPr/>
            </a:pPr>
            <a:r>
              <a:rPr lang="kk-KZ" sz="2800" dirty="0" smtClean="0">
                <a:latin typeface="Times New Roman" pitchFamily="18" charset="0"/>
                <a:cs typeface="Times New Roman" pitchFamily="18" charset="0"/>
              </a:rPr>
              <a:t>Мектептің қызмет етуінің негізгі мақсаты – тұлға бойында, өзіне де, қоғамға да қажетті белгілі қасиеттерді қалыптастыру, сондықтан да осы жүйені басқаруда әлеуметтік-психологиялық, педагогикалық аспектінің ерекше рөл атқаратынын естен шығармаған жөн.</a:t>
            </a:r>
            <a:endParaRPr lang="ru-RU" sz="2800" dirty="0" smtClean="0">
              <a:latin typeface="Times New Roman" pitchFamily="18" charset="0"/>
              <a:cs typeface="Times New Roman" pitchFamily="18" charset="0"/>
            </a:endParaRPr>
          </a:p>
          <a:p>
            <a:pPr algn="just">
              <a:defRPr/>
            </a:pPr>
            <a:r>
              <a:rPr lang="kk-KZ" sz="2800" dirty="0" smtClean="0">
                <a:latin typeface="Times New Roman" pitchFamily="18" charset="0"/>
                <a:cs typeface="Times New Roman" pitchFamily="18" charset="0"/>
              </a:rPr>
              <a:t>Мектептi басқару теориясының нысанасы – барлық құрамды элементтерiмен алынған жүйе. Практиканың нысанасы – мектептiң әртүрлi құрамдық топтарының іс-әрекетi (ұжым, пән бірлестіктері, үйірмелер, жеке субъект).</a:t>
            </a:r>
            <a:endParaRPr lang="ru-RU" sz="2800" dirty="0" smtClean="0">
              <a:latin typeface="Times New Roman" pitchFamily="18" charset="0"/>
              <a:cs typeface="Times New Roman" pitchFamily="18" charset="0"/>
            </a:endParaRPr>
          </a:p>
          <a:p>
            <a:pPr>
              <a:defRPr/>
            </a:pPr>
            <a:endParaRPr lang="ru-RU"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625" y="357188"/>
            <a:ext cx="8229600" cy="6143625"/>
          </a:xfrm>
        </p:spPr>
        <p:txBody>
          <a:bodyPr/>
          <a:lstStyle/>
          <a:p>
            <a:pPr>
              <a:defRPr/>
            </a:pPr>
            <a:r>
              <a:rPr lang="kk-KZ" sz="2800" dirty="0" smtClean="0">
                <a:latin typeface="Times New Roman" pitchFamily="18" charset="0"/>
                <a:cs typeface="Times New Roman" pitchFamily="18" charset="0"/>
              </a:rPr>
              <a:t>Мектеп басшыларының басқарушылық қызметi, оқу-тәрбие жұмысы мен сапасы үшiн арнайы жауапкершiлiк жүктеледі. Оқу-тәрбие жұмыстарымен қатар әдістемелік жұмыстар да басқару арқылы іске асырылады.</a:t>
            </a:r>
            <a:endParaRPr lang="ru-RU" sz="2800" dirty="0" smtClean="0">
              <a:latin typeface="Times New Roman" pitchFamily="18" charset="0"/>
              <a:cs typeface="Times New Roman" pitchFamily="18" charset="0"/>
            </a:endParaRPr>
          </a:p>
          <a:p>
            <a:pPr algn="just">
              <a:defRPr/>
            </a:pPr>
            <a:r>
              <a:rPr lang="kk-KZ" sz="2800" dirty="0" smtClean="0">
                <a:latin typeface="Times New Roman" pitchFamily="18" charset="0"/>
                <a:cs typeface="Times New Roman" pitchFamily="18" charset="0"/>
              </a:rPr>
              <a:t>Өткен кезеңдегі барлық алдыңғы қатарлы педагогтар (Н.А. Корф, Н.И. Пирогов, Н.Ф. Бунаков, К.Д. Ушинский және т.б.) мектеп басшысы қызметі педагогикалық сипатта болу керек деп есептеді. Бұл пікірмен қазіргі педагогтар да келіседі (М.И. Кондаков, В.П. Стрекозин, Ф.Г. Паначин және т.б.). </a:t>
            </a:r>
            <a:endParaRPr lang="ru-RU" sz="2800" dirty="0" smtClean="0">
              <a:latin typeface="Times New Roman" pitchFamily="18" charset="0"/>
              <a:cs typeface="Times New Roman" pitchFamily="18" charset="0"/>
            </a:endParaRPr>
          </a:p>
          <a:p>
            <a:pPr>
              <a:defRPr/>
            </a:pPr>
            <a:endParaRPr lang="ru-RU"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75" y="-142875"/>
            <a:ext cx="9001125" cy="6269038"/>
          </a:xfrm>
        </p:spPr>
        <p:txBody>
          <a:bodyPr/>
          <a:lstStyle/>
          <a:p>
            <a:pPr>
              <a:defRPr/>
            </a:pPr>
            <a:r>
              <a:rPr lang="kk-KZ" sz="2200" dirty="0" smtClean="0">
                <a:latin typeface="Times New Roman" pitchFamily="18" charset="0"/>
                <a:cs typeface="Times New Roman" pitchFamily="18" charset="0"/>
              </a:rPr>
              <a:t>Мектептi басқару мәселесiне арналған көптеген зерттеулерде (Э.Г. Костяшкин, Ю.А. Конаржевский, В.П. Стрезикозин, П.В. Худоминский, Т.И. Шамова, Н.Д. Хмель, Н.Н. Тригубова, т.б.) басқарушылық қызметтің құрылымы мен мазмұны, мәнi ашылған. Басқарушылық еңбектi ғылыми ұйымдастырудың жүйесiн енгiзу бойынша (И.П. Раченко, Умирбекова Ж.Б., Г.Т. Хайруллин, т.б.); мұғалiмдердiң шығармашылық зерттеушiлiк және эксперименталды қызмет-әрекетiн ұйымдастыру бойынша, ғылымды практикаға енгiзу бойынша (Ю.К. Бабанский, Л.И. Гусев, В.И. Журавлев, В.И. Загвязинский, Б.А. Койшибаев, В.В. Краевский, Г.Л. Лукпанов, М.Н. Скаткин, Я.С. Турбовский, т.б.); мамандықты жетілдіру бойынша (Я.С. Бенцион, Г.И. Горская, Л.С. Коробкова, Ш.Т. Таубаева, В.П. Топоровский, т.б.); мамандықты көтерудiң психологиялық-педагогикалық және ақпараттық негiзiн құру бойынша (Г.С. Сухобская, А.С. Пискунов, т.б.); Қазақстандағы педагогикалық кадрлардың біліктілігін жетілдіру жүйесiн дамыту тарихы бойынша (Б.А. Әлмұхамбетов т.б.) арнайы зерттеу жұмыстарын жүргiзген. Мектептегі басқарудың жаңашылдық аспектiлерiн М.М. Поташкин, В.С. Лазарев, Л.И. Моисеев, И.И. Цыркун, Н.Р. Юсуфбекова және т.б. еңбектерінде талданған.</a:t>
            </a:r>
            <a:endParaRPr lang="ru-RU" sz="2200" dirty="0">
              <a:latin typeface="Times New Roman" pitchFamily="18" charset="0"/>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88"/>
            <a:ext cx="8229600" cy="6500812"/>
          </a:xfrm>
        </p:spPr>
        <p:txBody>
          <a:bodyPr/>
          <a:lstStyle/>
          <a:p>
            <a:pPr algn="just">
              <a:defRPr/>
            </a:pPr>
            <a:r>
              <a:rPr lang="kk-KZ" sz="2400" dirty="0" smtClean="0">
                <a:latin typeface="Times New Roman" pitchFamily="18" charset="0"/>
                <a:cs typeface="Times New Roman" pitchFamily="18" charset="0"/>
              </a:rPr>
              <a:t>Мектеп басшылығының қызметтерi Қазақстан Республикасының Бiлiм және Ғылым Министрлiгi бекiткен арнайы ережелер жиынтығымен анықталады, бұл ережелер мектеп директорының, оқу-тәрбие жұмысының әртүрлi мәселелерi бойынша орынбасарлары мен басқа да педагогикалық кадрлардың іс-әрекетiн реттейді. Төменде оқу-тәрбие жұмысын ұйымдастыру бойынша мектепте қызмет атқаратын адамдардың жұмыстары келтiрiлген. </a:t>
            </a:r>
            <a:endParaRPr lang="ru-RU" sz="2400" dirty="0" smtClean="0">
              <a:latin typeface="Times New Roman" pitchFamily="18" charset="0"/>
              <a:cs typeface="Times New Roman" pitchFamily="18" charset="0"/>
            </a:endParaRPr>
          </a:p>
          <a:p>
            <a:pPr algn="just">
              <a:defRPr/>
            </a:pPr>
            <a:r>
              <a:rPr lang="kk-KZ" sz="2400" dirty="0" smtClean="0">
                <a:latin typeface="Times New Roman" pitchFamily="18" charset="0"/>
                <a:cs typeface="Times New Roman" pitchFamily="18" charset="0"/>
              </a:rPr>
              <a:t>Мектеп директорының басшылық қызметi, оқу-тәрбие жұмысы мен сапасы үшiн арнайы жауапкершiлiгi бар. Мектеп директорының мiндеттерi:</a:t>
            </a:r>
            <a:endParaRPr lang="ru-RU" sz="2400" dirty="0" smtClean="0">
              <a:latin typeface="Times New Roman" pitchFamily="18" charset="0"/>
              <a:cs typeface="Times New Roman" pitchFamily="18" charset="0"/>
            </a:endParaRPr>
          </a:p>
          <a:p>
            <a:pPr algn="just">
              <a:defRPr/>
            </a:pPr>
            <a:r>
              <a:rPr lang="kk-KZ" sz="2400" dirty="0" smtClean="0">
                <a:latin typeface="Times New Roman" pitchFamily="18" charset="0"/>
                <a:cs typeface="Times New Roman" pitchFamily="18" charset="0"/>
              </a:rPr>
              <a:t>кадрларды дұрыс таңдау мен орналастыру, мектептiң педагогикалық ұжымына басшылық ету, мұғалiмдердiң кәсiби, ғылыми-теориялық және психологиялық-педагогикалық деңгейiн көтеруге жағдай жасау, олардың педагогикалық шығармашылығына жол ашу және оқыту мен тәрбиенiң озат педагогикалық тәжiрибесiн енгiзу;</a:t>
            </a:r>
            <a:endParaRPr lang="ru-RU" sz="2400" dirty="0" smtClean="0">
              <a:latin typeface="Times New Roman" pitchFamily="18" charset="0"/>
              <a:cs typeface="Times New Roman" pitchFamily="18" charset="0"/>
            </a:endParaRPr>
          </a:p>
          <a:p>
            <a:pPr>
              <a:defRPr/>
            </a:pP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a:xfrm>
            <a:off x="457200" y="277813"/>
            <a:ext cx="8229600" cy="630237"/>
          </a:xfrm>
        </p:spPr>
        <p:txBody>
          <a:bodyPr/>
          <a:lstStyle/>
          <a:p>
            <a:pPr eaLnBrk="1" hangingPunct="1">
              <a:defRPr/>
            </a:pPr>
            <a:r>
              <a:rPr lang="kk-KZ" sz="2000" dirty="0" smtClean="0"/>
              <a:t>3 дәріс Педагогика курсының құрылымы мен мазмұны</a:t>
            </a:r>
            <a:endParaRPr lang="ru-RU" sz="2000" dirty="0" smtClean="0"/>
          </a:p>
        </p:txBody>
      </p:sp>
      <p:sp>
        <p:nvSpPr>
          <p:cNvPr id="125955" name="Rectangle 3"/>
          <p:cNvSpPr>
            <a:spLocks noGrp="1" noChangeArrowheads="1"/>
          </p:cNvSpPr>
          <p:nvPr>
            <p:ph type="body" idx="1"/>
          </p:nvPr>
        </p:nvSpPr>
        <p:spPr/>
        <p:txBody>
          <a:bodyPr/>
          <a:lstStyle/>
          <a:p>
            <a:pPr eaLnBrk="1" hangingPunct="1">
              <a:defRPr/>
            </a:pPr>
            <a:r>
              <a:rPr lang="kk-KZ" smtClean="0"/>
              <a:t>1 бөлім. Педагогиканың  жалпы мәселелері.</a:t>
            </a:r>
          </a:p>
          <a:p>
            <a:pPr eaLnBrk="1" hangingPunct="1">
              <a:defRPr/>
            </a:pPr>
            <a:r>
              <a:rPr lang="kk-KZ" smtClean="0"/>
              <a:t>ІІ бөлім. Тәрбие теориясы</a:t>
            </a:r>
          </a:p>
          <a:p>
            <a:pPr eaLnBrk="1" hangingPunct="1">
              <a:defRPr/>
            </a:pPr>
            <a:r>
              <a:rPr lang="kk-KZ" altLang="ko-KR" smtClean="0"/>
              <a:t>ІІІ бөлім. Оқыту теориясы</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lstStyle/>
          <a:p>
            <a:pPr algn="just">
              <a:defRPr/>
            </a:pPr>
            <a:r>
              <a:rPr lang="kk-KZ" sz="1800" dirty="0" smtClean="0">
                <a:latin typeface="Times New Roman" pitchFamily="18" charset="0"/>
                <a:cs typeface="Times New Roman" pitchFamily="18" charset="0"/>
              </a:rPr>
              <a:t>оқу-тәрбие үдерісінiң барысын, оқушылар бiлiмiнiң сапасы мен жеке тұлға ретiнде дамуын, сыныптан тыс жұмыстың мазмұны мен ұйымдастыруын бақылау;</a:t>
            </a:r>
            <a:endParaRPr lang="ru-RU" sz="1800" dirty="0" smtClean="0">
              <a:latin typeface="Times New Roman" pitchFamily="18" charset="0"/>
              <a:cs typeface="Times New Roman" pitchFamily="18" charset="0"/>
            </a:endParaRPr>
          </a:p>
          <a:p>
            <a:pPr algn="just">
              <a:defRPr/>
            </a:pPr>
            <a:r>
              <a:rPr lang="kk-KZ" sz="1800" dirty="0" smtClean="0">
                <a:latin typeface="Times New Roman" pitchFamily="18" charset="0"/>
                <a:cs typeface="Times New Roman" pitchFamily="18" charset="0"/>
              </a:rPr>
              <a:t>мониторинг жүргізу арқылы тиімді оқыту варианттарын таңдау, тиімді жолдарды болжай отырып, сапаны арттыру;</a:t>
            </a:r>
            <a:endParaRPr lang="ru-RU" sz="1800" dirty="0" smtClean="0">
              <a:latin typeface="Times New Roman" pitchFamily="18" charset="0"/>
              <a:cs typeface="Times New Roman" pitchFamily="18" charset="0"/>
            </a:endParaRPr>
          </a:p>
          <a:p>
            <a:pPr algn="just">
              <a:defRPr/>
            </a:pPr>
            <a:r>
              <a:rPr lang="kk-KZ" sz="1800" dirty="0" smtClean="0">
                <a:latin typeface="Times New Roman" pitchFamily="18" charset="0"/>
                <a:cs typeface="Times New Roman" pitchFamily="18" charset="0"/>
              </a:rPr>
              <a:t>оқушылардың кәсiби бағыты бойынша тәрбиелiк жұмысты ұйымдастыру және оларға өмiрде өз жолын табуға кеңес беру;</a:t>
            </a:r>
            <a:endParaRPr lang="ru-RU" sz="1800" dirty="0" smtClean="0">
              <a:latin typeface="Times New Roman" pitchFamily="18" charset="0"/>
              <a:cs typeface="Times New Roman" pitchFamily="18" charset="0"/>
            </a:endParaRPr>
          </a:p>
          <a:p>
            <a:pPr algn="just">
              <a:defRPr/>
            </a:pPr>
            <a:r>
              <a:rPr lang="kk-KZ" sz="1800" dirty="0" smtClean="0">
                <a:latin typeface="Times New Roman" pitchFamily="18" charset="0"/>
                <a:cs typeface="Times New Roman" pitchFamily="18" charset="0"/>
              </a:rPr>
              <a:t>оқушылардың өзiн-өзi басқару ұйымдарына практикалық көмек көрсету және оның іс-әрекетiн белсендiру, мектептегi оқу-тәрбие жұмысын жетiлдiру бойынша мұғалiмдер мен оқушылардың қоғамдық ұйымдарымен iскерлiк- ынтымақтастық қатынас жасау;</a:t>
            </a:r>
            <a:endParaRPr lang="ru-RU" sz="1800" dirty="0" smtClean="0">
              <a:latin typeface="Times New Roman" pitchFamily="18" charset="0"/>
              <a:cs typeface="Times New Roman" pitchFamily="18" charset="0"/>
            </a:endParaRPr>
          </a:p>
          <a:p>
            <a:pPr algn="just">
              <a:defRPr/>
            </a:pPr>
            <a:r>
              <a:rPr lang="kk-KZ" sz="1800" dirty="0" smtClean="0">
                <a:latin typeface="Times New Roman" pitchFamily="18" charset="0"/>
                <a:cs typeface="Times New Roman" pitchFamily="18" charset="0"/>
              </a:rPr>
              <a:t>Еңбек туралы Заңға, мектептiң iшкi тәртiп ережелерi мен жарғысына сәйкес мектеп қызметкерлерiнiң мiндеттерiн анықтау мен нақтыландыру;</a:t>
            </a:r>
            <a:endParaRPr lang="ru-RU" sz="1800" dirty="0" smtClean="0">
              <a:latin typeface="Times New Roman" pitchFamily="18" charset="0"/>
              <a:cs typeface="Times New Roman" pitchFamily="18" charset="0"/>
            </a:endParaRPr>
          </a:p>
          <a:p>
            <a:pPr algn="just">
              <a:defRPr/>
            </a:pPr>
            <a:r>
              <a:rPr lang="kk-KZ" sz="1800" dirty="0" smtClean="0">
                <a:latin typeface="Times New Roman" pitchFamily="18" charset="0"/>
                <a:cs typeface="Times New Roman" pitchFamily="18" charset="0"/>
              </a:rPr>
              <a:t>ата-аналар қоғамдастығы ұйымдарының жұмысын ұйымдастыру және оларға басшылық жасау;</a:t>
            </a:r>
            <a:endParaRPr lang="ru-RU" sz="1800" dirty="0" smtClean="0">
              <a:latin typeface="Times New Roman" pitchFamily="18" charset="0"/>
              <a:cs typeface="Times New Roman" pitchFamily="18" charset="0"/>
            </a:endParaRPr>
          </a:p>
          <a:p>
            <a:pPr algn="just">
              <a:defRPr/>
            </a:pPr>
            <a:r>
              <a:rPr lang="kk-KZ" sz="1800" dirty="0" smtClean="0">
                <a:latin typeface="Times New Roman" pitchFamily="18" charset="0"/>
                <a:cs typeface="Times New Roman" pitchFamily="18" charset="0"/>
              </a:rPr>
              <a:t>жергiлiктi қоғамдық ұйымдар, мекемелер және негiзгi кәсiпорындармен iскерлiк байланыс орнату;</a:t>
            </a:r>
            <a:endParaRPr lang="ru-RU" sz="1800" dirty="0" smtClean="0">
              <a:latin typeface="Times New Roman" pitchFamily="18" charset="0"/>
              <a:cs typeface="Times New Roman" pitchFamily="18" charset="0"/>
            </a:endParaRPr>
          </a:p>
          <a:p>
            <a:pPr algn="just">
              <a:defRPr/>
            </a:pPr>
            <a:r>
              <a:rPr lang="kk-KZ" sz="1800" dirty="0" smtClean="0">
                <a:latin typeface="Times New Roman" pitchFamily="18" charset="0"/>
                <a:cs typeface="Times New Roman" pitchFamily="18" charset="0"/>
              </a:rPr>
              <a:t>мектептегi қажеттi санитарлық-гигиеналық тәртiптi орнату, оқушылардың, мұғалiмдер мен мектептiң қызмет көрсету адамдарының сабақтағы және іс-әрекеттiң басқа да түрлерi барысында еңбектi қорғау мен қауiпсiздiк шараларын сақтау;</a:t>
            </a:r>
            <a:endParaRPr lang="ru-RU" sz="1800" dirty="0" smtClean="0">
              <a:latin typeface="Times New Roman" pitchFamily="18" charset="0"/>
              <a:cs typeface="Times New Roman" pitchFamily="18" charset="0"/>
            </a:endParaRPr>
          </a:p>
          <a:p>
            <a:pPr algn="just">
              <a:defRPr/>
            </a:pPr>
            <a:r>
              <a:rPr lang="kk-KZ" sz="1800" dirty="0" smtClean="0">
                <a:latin typeface="Times New Roman" pitchFamily="18" charset="0"/>
                <a:cs typeface="Times New Roman" pitchFamily="18" charset="0"/>
              </a:rPr>
              <a:t>мектептiң қазiргi заманғы материалдық-оқу базасын нығайту мен дамыту;</a:t>
            </a:r>
            <a:endParaRPr lang="ru-RU" sz="1800" dirty="0" smtClean="0">
              <a:latin typeface="Times New Roman" pitchFamily="18" charset="0"/>
              <a:cs typeface="Times New Roman" pitchFamily="18" charset="0"/>
            </a:endParaRPr>
          </a:p>
          <a:p>
            <a:pPr algn="just">
              <a:defRPr/>
            </a:pPr>
            <a:r>
              <a:rPr lang="kk-KZ" sz="1800" dirty="0" smtClean="0">
                <a:latin typeface="Times New Roman" pitchFamily="18" charset="0"/>
                <a:cs typeface="Times New Roman" pitchFamily="18" charset="0"/>
              </a:rPr>
              <a:t>мектеп қызметкерлерiн жұмысқа алу мен жұмыстан шығару;</a:t>
            </a:r>
            <a:endParaRPr lang="ru-RU" sz="1800" dirty="0" smtClean="0">
              <a:latin typeface="Times New Roman" pitchFamily="18" charset="0"/>
              <a:cs typeface="Times New Roman" pitchFamily="18" charset="0"/>
            </a:endParaRPr>
          </a:p>
          <a:p>
            <a:pPr algn="just">
              <a:defRPr/>
            </a:pPr>
            <a:r>
              <a:rPr lang="kk-KZ" sz="1800" dirty="0" smtClean="0">
                <a:latin typeface="Times New Roman" pitchFamily="18" charset="0"/>
                <a:cs typeface="Times New Roman" pitchFamily="18" charset="0"/>
              </a:rPr>
              <a:t>мектептiң педагогикалық кеңесiмен келiсiп, мұғалiмдердi және мектептiң басқа да қызметкерлерiн мадақтау мен марапаттауға ұсыну.</a:t>
            </a:r>
            <a:endParaRPr lang="ru-RU" sz="1800" dirty="0" smtClean="0">
              <a:latin typeface="Times New Roman" pitchFamily="18" charset="0"/>
              <a:cs typeface="Times New Roman" pitchFamily="18" charset="0"/>
            </a:endParaRPr>
          </a:p>
          <a:p>
            <a:pPr>
              <a:defRPr/>
            </a:pPr>
            <a:endParaRPr lang="ru-RU" sz="18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42875"/>
            <a:ext cx="8229600" cy="6500813"/>
          </a:xfrm>
        </p:spPr>
        <p:txBody>
          <a:bodyPr/>
          <a:lstStyle/>
          <a:p>
            <a:pPr algn="just">
              <a:defRPr/>
            </a:pPr>
            <a:r>
              <a:rPr lang="kk-KZ" sz="2000" dirty="0" smtClean="0">
                <a:latin typeface="Times New Roman" pitchFamily="18" charset="0"/>
                <a:cs typeface="Times New Roman" pitchFamily="18" charset="0"/>
              </a:rPr>
              <a:t>Мектеп директорының оқу жұмысы бойынша орынбасарының қызметi мен мiндеттерi:</a:t>
            </a:r>
            <a:endParaRPr lang="ru-RU" sz="2000" dirty="0" smtClean="0">
              <a:latin typeface="Times New Roman" pitchFamily="18" charset="0"/>
              <a:cs typeface="Times New Roman" pitchFamily="18" charset="0"/>
            </a:endParaRPr>
          </a:p>
          <a:p>
            <a:pPr algn="just">
              <a:defRPr/>
            </a:pPr>
            <a:r>
              <a:rPr lang="kk-KZ" sz="2000" dirty="0" smtClean="0">
                <a:latin typeface="Times New Roman" pitchFamily="18" charset="0"/>
                <a:cs typeface="Times New Roman" pitchFamily="18" charset="0"/>
              </a:rPr>
              <a:t>мектептегi сабақтарды және оқыту үдерісіндегi тәрбиелiк жұмысты ұйымдастыру; </a:t>
            </a:r>
            <a:endParaRPr lang="ru-RU" sz="2000" dirty="0" smtClean="0">
              <a:latin typeface="Times New Roman" pitchFamily="18" charset="0"/>
              <a:cs typeface="Times New Roman" pitchFamily="18" charset="0"/>
            </a:endParaRPr>
          </a:p>
          <a:p>
            <a:pPr algn="just">
              <a:defRPr/>
            </a:pPr>
            <a:r>
              <a:rPr lang="kk-KZ" sz="2000" dirty="0" smtClean="0">
                <a:latin typeface="Times New Roman" pitchFamily="18" charset="0"/>
                <a:cs typeface="Times New Roman" pitchFamily="18" charset="0"/>
              </a:rPr>
              <a:t>оқу бағдарламаларының орындалуын, сабақтардың барысы мен оқушылар үлгерiмiнiң сапасын бақылау;</a:t>
            </a:r>
            <a:endParaRPr lang="ru-RU" sz="2000" dirty="0" smtClean="0">
              <a:latin typeface="Times New Roman" pitchFamily="18" charset="0"/>
              <a:cs typeface="Times New Roman" pitchFamily="18" charset="0"/>
            </a:endParaRPr>
          </a:p>
          <a:p>
            <a:pPr algn="just">
              <a:defRPr/>
            </a:pPr>
            <a:r>
              <a:rPr lang="kk-KZ" sz="2000" dirty="0" smtClean="0">
                <a:latin typeface="Times New Roman" pitchFamily="18" charset="0"/>
                <a:cs typeface="Times New Roman" pitchFamily="18" charset="0"/>
              </a:rPr>
              <a:t>әртүрлi пәндер бойынша сыныптан тыс оқу жұмысын ұйымдастыру (пәндiк үйiрмелер, қоғамдар, олимпиадалар, жарыстар, т.б.);</a:t>
            </a:r>
            <a:endParaRPr lang="ru-RU" sz="2000" dirty="0" smtClean="0">
              <a:latin typeface="Times New Roman" pitchFamily="18" charset="0"/>
              <a:cs typeface="Times New Roman" pitchFamily="18" charset="0"/>
            </a:endParaRPr>
          </a:p>
          <a:p>
            <a:pPr algn="just">
              <a:defRPr/>
            </a:pPr>
            <a:r>
              <a:rPr lang="kk-KZ" sz="2000" dirty="0" smtClean="0">
                <a:latin typeface="Times New Roman" pitchFamily="18" charset="0"/>
                <a:cs typeface="Times New Roman" pitchFamily="18" charset="0"/>
              </a:rPr>
              <a:t>оқушылардың оқу </a:t>
            </a:r>
            <a:r>
              <a:rPr lang="ru-MO" sz="2000" dirty="0" err="1" smtClean="0">
                <a:latin typeface="Times New Roman" pitchFamily="18" charset="0"/>
                <a:cs typeface="Times New Roman" pitchFamily="18" charset="0"/>
              </a:rPr>
              <a:t>көлемін</a:t>
            </a:r>
            <a:r>
              <a:rPr lang="kk-KZ" sz="2000" dirty="0" smtClean="0">
                <a:latin typeface="Times New Roman" pitchFamily="18" charset="0"/>
                <a:cs typeface="Times New Roman" pitchFamily="18" charset="0"/>
              </a:rPr>
              <a:t> реттеу;</a:t>
            </a:r>
            <a:endParaRPr lang="ru-RU" sz="2000" dirty="0" smtClean="0">
              <a:latin typeface="Times New Roman" pitchFamily="18" charset="0"/>
              <a:cs typeface="Times New Roman" pitchFamily="18" charset="0"/>
            </a:endParaRPr>
          </a:p>
          <a:p>
            <a:pPr algn="just">
              <a:defRPr/>
            </a:pPr>
            <a:r>
              <a:rPr lang="kk-KZ" sz="2000" dirty="0" smtClean="0">
                <a:latin typeface="Times New Roman" pitchFamily="18" charset="0"/>
                <a:cs typeface="Times New Roman" pitchFamily="18" charset="0"/>
              </a:rPr>
              <a:t>мектептiң оқу-тәрбие жұмысын талдау және педагогикалық ұжым іс-әрекетiнiң нәтижелерi туралы сандық және жазбаша есеп беру;</a:t>
            </a:r>
            <a:endParaRPr lang="ru-RU" sz="2000" dirty="0" smtClean="0">
              <a:latin typeface="Times New Roman" pitchFamily="18" charset="0"/>
              <a:cs typeface="Times New Roman" pitchFamily="18" charset="0"/>
            </a:endParaRPr>
          </a:p>
          <a:p>
            <a:pPr algn="just">
              <a:defRPr/>
            </a:pPr>
            <a:r>
              <a:rPr lang="kk-KZ" sz="2000" dirty="0" smtClean="0">
                <a:latin typeface="Times New Roman" pitchFamily="18" charset="0"/>
                <a:cs typeface="Times New Roman" pitchFamily="18" charset="0"/>
              </a:rPr>
              <a:t>оқу-тәрбие жұмысын жетiлдiру мәселелерi бойынша бiлiм беру департаментінің нұсқауларын жүзеге асыру мен олардың орындалуын бақылау;</a:t>
            </a:r>
            <a:endParaRPr lang="ru-RU" sz="2000" dirty="0" smtClean="0">
              <a:latin typeface="Times New Roman" pitchFamily="18" charset="0"/>
              <a:cs typeface="Times New Roman" pitchFamily="18" charset="0"/>
            </a:endParaRPr>
          </a:p>
          <a:p>
            <a:pPr algn="just">
              <a:defRPr/>
            </a:pPr>
            <a:r>
              <a:rPr lang="kk-KZ" sz="2000" dirty="0" smtClean="0">
                <a:latin typeface="Times New Roman" pitchFamily="18" charset="0"/>
                <a:cs typeface="Times New Roman" pitchFamily="18" charset="0"/>
              </a:rPr>
              <a:t>оқу-тәрбие жұмысының сапасын жоғарылату үшін алдыңғы қатарлы педагогикалық тәжiрибенi қорыту мен енгiзу;</a:t>
            </a:r>
            <a:endParaRPr lang="ru-RU" sz="2000" dirty="0" smtClean="0">
              <a:latin typeface="Times New Roman" pitchFamily="18" charset="0"/>
              <a:cs typeface="Times New Roman" pitchFamily="18" charset="0"/>
            </a:endParaRPr>
          </a:p>
          <a:p>
            <a:pPr algn="just">
              <a:defRPr/>
            </a:pPr>
            <a:r>
              <a:rPr lang="kk-KZ" sz="2000" dirty="0" smtClean="0">
                <a:latin typeface="Times New Roman" pitchFamily="18" charset="0"/>
                <a:cs typeface="Times New Roman" pitchFamily="18" charset="0"/>
              </a:rPr>
              <a:t>мұғалiмдердiң пәндiк әдiстемелiк бірлестіктерінің (секциялары) жұмысына басшылық ету.</a:t>
            </a:r>
            <a:endParaRPr lang="ru-RU" sz="2000" dirty="0" smtClean="0">
              <a:latin typeface="Times New Roman" pitchFamily="18" charset="0"/>
              <a:cs typeface="Times New Roman" pitchFamily="18" charset="0"/>
            </a:endParaRPr>
          </a:p>
          <a:p>
            <a:pPr>
              <a:defRPr/>
            </a:pPr>
            <a:endParaRPr lang="ru-RU"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idx="1"/>
          </p:nvPr>
        </p:nvSpPr>
        <p:spPr>
          <a:xfrm>
            <a:off x="457200" y="500063"/>
            <a:ext cx="8229600" cy="5929312"/>
          </a:xfrm>
        </p:spPr>
        <p:txBody>
          <a:bodyPr/>
          <a:lstStyle/>
          <a:p>
            <a:pPr>
              <a:defRPr/>
            </a:pPr>
            <a:r>
              <a:rPr lang="kk-KZ" sz="2800" dirty="0" smtClean="0">
                <a:latin typeface="Times New Roman" pitchFamily="18" charset="0"/>
                <a:cs typeface="Times New Roman" pitchFamily="18" charset="0"/>
              </a:rPr>
              <a:t>Мектеп директорының тәрбие жұмысы бойынша орынбасарының мiндеттерi:</a:t>
            </a:r>
            <a:endParaRPr lang="ru-RU" sz="2800" dirty="0" smtClean="0">
              <a:latin typeface="Times New Roman" pitchFamily="18" charset="0"/>
              <a:cs typeface="Times New Roman" pitchFamily="18" charset="0"/>
            </a:endParaRPr>
          </a:p>
          <a:p>
            <a:pPr>
              <a:defRPr/>
            </a:pPr>
            <a:r>
              <a:rPr lang="kk-KZ" sz="2800" dirty="0" smtClean="0">
                <a:latin typeface="Times New Roman" pitchFamily="18" charset="0"/>
                <a:cs typeface="Times New Roman" pitchFamily="18" charset="0"/>
              </a:rPr>
              <a:t>оқушылармен сыныптан тыс тәрбие жұмыстарын ұйымдастыру мен үйлестiру;</a:t>
            </a:r>
            <a:endParaRPr lang="ru-RU" sz="2800" dirty="0" smtClean="0">
              <a:latin typeface="Times New Roman" pitchFamily="18" charset="0"/>
              <a:cs typeface="Times New Roman" pitchFamily="18" charset="0"/>
            </a:endParaRPr>
          </a:p>
          <a:p>
            <a:pPr>
              <a:defRPr/>
            </a:pPr>
            <a:r>
              <a:rPr lang="kk-KZ" sz="2800" dirty="0" smtClean="0">
                <a:latin typeface="Times New Roman" pitchFamily="18" charset="0"/>
                <a:cs typeface="Times New Roman" pitchFamily="18" charset="0"/>
              </a:rPr>
              <a:t>оқушылар тәрбиесiн жетiлдiру бойынша сынып жетекшiлерi мен ұзартылған күн топтары тәрбиешiлерiмен әдiстемелiк жұмысты жүргiзу;</a:t>
            </a:r>
            <a:endParaRPr lang="ru-RU" sz="2800" dirty="0" smtClean="0">
              <a:latin typeface="Times New Roman" pitchFamily="18" charset="0"/>
              <a:cs typeface="Times New Roman" pitchFamily="18" charset="0"/>
            </a:endParaRPr>
          </a:p>
          <a:p>
            <a:pPr>
              <a:defRPr/>
            </a:pPr>
            <a:r>
              <a:rPr lang="kk-KZ" sz="2800" dirty="0" smtClean="0">
                <a:latin typeface="Times New Roman" pitchFamily="18" charset="0"/>
                <a:cs typeface="Times New Roman" pitchFamily="18" charset="0"/>
              </a:rPr>
              <a:t>оқушылар ата-анасымен, мектептен тыс балалар ұйымдарының басшыларымен iскерлiк байланыс орнату;</a:t>
            </a:r>
            <a:endParaRPr lang="ru-RU" sz="2800" dirty="0" smtClean="0">
              <a:latin typeface="Times New Roman" pitchFamily="18" charset="0"/>
              <a:cs typeface="Times New Roman" pitchFamily="18" charset="0"/>
            </a:endParaRPr>
          </a:p>
          <a:p>
            <a:pPr>
              <a:defRPr/>
            </a:pPr>
            <a:r>
              <a:rPr lang="kk-KZ" sz="2800" dirty="0" smtClean="0">
                <a:latin typeface="Times New Roman" pitchFamily="18" charset="0"/>
                <a:cs typeface="Times New Roman" pitchFamily="18" charset="0"/>
              </a:rPr>
              <a:t>мектептегi сыныптан тыс тәрбие жұмыстарына ғылыми-әдiстемелiк бағалау, озат педагогикалық тәжiрибенi қолдау.</a:t>
            </a:r>
            <a:endParaRPr lang="ru-RU" sz="2800" dirty="0" smtClean="0">
              <a:latin typeface="Times New Roman" pitchFamily="18" charset="0"/>
              <a:cs typeface="Times New Roman" pitchFamily="18" charset="0"/>
            </a:endParaRPr>
          </a:p>
          <a:p>
            <a:pPr>
              <a:defRPr/>
            </a:pPr>
            <a:endParaRPr lang="ru-RU"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2875"/>
            <a:ext cx="8229600" cy="1560513"/>
          </a:xfrm>
        </p:spPr>
        <p:txBody>
          <a:bodyPr/>
          <a:lstStyle/>
          <a:p>
            <a:pPr>
              <a:defRPr/>
            </a:pPr>
            <a:r>
              <a:rPr lang="kk-KZ" sz="3200" dirty="0" smtClean="0"/>
              <a:t>Қорытынды</a:t>
            </a:r>
            <a:r>
              <a:rPr lang="kk-KZ" dirty="0" smtClean="0"/>
              <a:t> </a:t>
            </a:r>
            <a:endParaRPr lang="ru-RU" dirty="0"/>
          </a:p>
        </p:txBody>
      </p:sp>
      <p:sp>
        <p:nvSpPr>
          <p:cNvPr id="3" name="Содержимое 2"/>
          <p:cNvSpPr>
            <a:spLocks noGrp="1"/>
          </p:cNvSpPr>
          <p:nvPr>
            <p:ph idx="1"/>
          </p:nvPr>
        </p:nvSpPr>
        <p:spPr>
          <a:xfrm>
            <a:off x="214313" y="928688"/>
            <a:ext cx="8786812" cy="5929312"/>
          </a:xfrm>
        </p:spPr>
        <p:txBody>
          <a:bodyPr/>
          <a:lstStyle/>
          <a:p>
            <a:pPr>
              <a:defRPr/>
            </a:pPr>
            <a:r>
              <a:rPr lang="kk-KZ" sz="2000" dirty="0" smtClean="0">
                <a:latin typeface="Times New Roman" pitchFamily="18" charset="0"/>
                <a:cs typeface="Times New Roman" pitchFamily="18" charset="0"/>
              </a:rPr>
              <a:t>Сонымен бұл пән өзінің алдына: болашақ маман иелерінің кәсіби-педагогикалық мәдениетінің негізін қалыптастыру, қазіргі педагогиканы оқытудың әдістемелері және ерекшеліктерімен таныстырылып, оларды педагогика пәнінің оқытушы ретінде қалыптастыруға тікелей ықпал ету, олардың кәсіби     міндеттерді шешуге байланысты шығармашылық дайындығын қалыптастыру мақсатын қояды. Мақсаттың орындалуы төмендегі міндеттердің шешімін тапты: </a:t>
            </a:r>
            <a:endParaRPr lang="ru-RU" sz="2000" dirty="0" smtClean="0">
              <a:latin typeface="Times New Roman" pitchFamily="18" charset="0"/>
              <a:cs typeface="Times New Roman" pitchFamily="18" charset="0"/>
            </a:endParaRPr>
          </a:p>
          <a:p>
            <a:pPr>
              <a:defRPr/>
            </a:pPr>
            <a:r>
              <a:rPr lang="kk-KZ" sz="2000" dirty="0" smtClean="0">
                <a:latin typeface="Times New Roman" pitchFamily="18" charset="0"/>
                <a:cs typeface="Times New Roman" pitchFamily="18" charset="0"/>
              </a:rPr>
              <a:t>- педагогиканы оқытудың әдіснамалық және жалпы теориялық мәселелерімен студенттерді қаруландыру;</a:t>
            </a:r>
            <a:endParaRPr lang="ru-RU" sz="2000" dirty="0" smtClean="0">
              <a:latin typeface="Times New Roman" pitchFamily="18" charset="0"/>
              <a:cs typeface="Times New Roman" pitchFamily="18" charset="0"/>
            </a:endParaRPr>
          </a:p>
          <a:p>
            <a:pPr>
              <a:defRPr/>
            </a:pPr>
            <a:r>
              <a:rPr lang="kk-KZ" sz="2000" dirty="0" smtClean="0">
                <a:latin typeface="Times New Roman" pitchFamily="18" charset="0"/>
                <a:cs typeface="Times New Roman" pitchFamily="18" charset="0"/>
              </a:rPr>
              <a:t>- орта оқу орындарында педагогикалық пәндерді оқытуды ұйымдастыру және басқару үшін қажетті тәжірибелі біліктер мен дағдыларды қалыптастыру;</a:t>
            </a:r>
            <a:endParaRPr lang="ru-RU" sz="2000" dirty="0" smtClean="0">
              <a:latin typeface="Times New Roman" pitchFamily="18" charset="0"/>
              <a:cs typeface="Times New Roman" pitchFamily="18" charset="0"/>
            </a:endParaRPr>
          </a:p>
          <a:p>
            <a:pPr>
              <a:defRPr/>
            </a:pPr>
            <a:r>
              <a:rPr lang="kk-KZ" sz="2000" dirty="0" smtClean="0">
                <a:latin typeface="Times New Roman" pitchFamily="18" charset="0"/>
                <a:cs typeface="Times New Roman" pitchFamily="18" charset="0"/>
              </a:rPr>
              <a:t>- педагогика принциптерін құру оқу пәні ретінде және педагогикалық пәндердің мазмұнын игруді ұйымдастырудың тәсілдерін үйрету;</a:t>
            </a:r>
            <a:endParaRPr lang="ru-RU" sz="2000" dirty="0" smtClean="0">
              <a:latin typeface="Times New Roman" pitchFamily="18" charset="0"/>
              <a:cs typeface="Times New Roman" pitchFamily="18" charset="0"/>
            </a:endParaRPr>
          </a:p>
          <a:p>
            <a:pPr>
              <a:defRPr/>
            </a:pPr>
            <a:r>
              <a:rPr lang="kk-KZ" sz="2000" dirty="0" smtClean="0">
                <a:latin typeface="Times New Roman" pitchFamily="18" charset="0"/>
                <a:cs typeface="Times New Roman" pitchFamily="18" charset="0"/>
              </a:rPr>
              <a:t>- педагогиканы оқу пәні ретінде құрудың және қазіргі оқыту технологияларының ғылыми негіздерімен таныстыру;</a:t>
            </a:r>
            <a:endParaRPr lang="ru-RU" sz="2000" dirty="0" smtClean="0">
              <a:latin typeface="Times New Roman" pitchFamily="18" charset="0"/>
              <a:cs typeface="Times New Roman" pitchFamily="18" charset="0"/>
            </a:endParaRPr>
          </a:p>
          <a:p>
            <a:pPr>
              <a:defRPr/>
            </a:pPr>
            <a:r>
              <a:rPr lang="kk-KZ" sz="2000" dirty="0" smtClean="0">
                <a:latin typeface="Times New Roman" pitchFamily="18" charset="0"/>
                <a:cs typeface="Times New Roman" pitchFamily="18" charset="0"/>
              </a:rPr>
              <a:t>- педагогиканы оқытудың тәжірибесінде теориялық білімдерді жүзеге асыра білу біліктілігін қалыптастыру.</a:t>
            </a:r>
            <a:endParaRPr lang="ru-RU" sz="2000" dirty="0" smtClean="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a:xfrm>
            <a:off x="468313" y="-242888"/>
            <a:ext cx="8229600" cy="1139826"/>
          </a:xfrm>
        </p:spPr>
        <p:txBody>
          <a:bodyPr/>
          <a:lstStyle/>
          <a:p>
            <a:pPr eaLnBrk="1" hangingPunct="1">
              <a:defRPr/>
            </a:pPr>
            <a:r>
              <a:rPr lang="kk-KZ" sz="2400" smtClean="0"/>
              <a:t>1 бөлім. Педагогиканың  жалпы мәселелері.</a:t>
            </a:r>
            <a:r>
              <a:rPr lang="kk-KZ" smtClean="0"/>
              <a:t/>
            </a:r>
            <a:br>
              <a:rPr lang="kk-KZ" smtClean="0"/>
            </a:br>
            <a:endParaRPr lang="ru-RU" smtClean="0"/>
          </a:p>
        </p:txBody>
      </p:sp>
      <p:sp>
        <p:nvSpPr>
          <p:cNvPr id="128003" name="Rectangle 3"/>
          <p:cNvSpPr>
            <a:spLocks noGrp="1" noChangeArrowheads="1"/>
          </p:cNvSpPr>
          <p:nvPr>
            <p:ph type="body" idx="1"/>
          </p:nvPr>
        </p:nvSpPr>
        <p:spPr/>
        <p:txBody>
          <a:bodyPr/>
          <a:lstStyle/>
          <a:p>
            <a:pPr eaLnBrk="1" hangingPunct="1">
              <a:lnSpc>
                <a:spcPct val="80000"/>
              </a:lnSpc>
              <a:defRPr/>
            </a:pPr>
            <a:r>
              <a:rPr lang="kk-KZ" sz="2800" smtClean="0"/>
              <a:t>1. Педагогика – адам туралы ғылымдар жүйесінде</a:t>
            </a:r>
          </a:p>
          <a:p>
            <a:pPr eaLnBrk="1" hangingPunct="1">
              <a:lnSpc>
                <a:spcPct val="80000"/>
              </a:lnSpc>
              <a:defRPr/>
            </a:pPr>
            <a:r>
              <a:rPr lang="kk-KZ" sz="2800" smtClean="0"/>
              <a:t>2.  Педагогиканың әдіснамалық негіздері</a:t>
            </a:r>
          </a:p>
          <a:p>
            <a:pPr eaLnBrk="1" hangingPunct="1">
              <a:lnSpc>
                <a:spcPct val="80000"/>
              </a:lnSpc>
              <a:defRPr/>
            </a:pPr>
            <a:r>
              <a:rPr lang="kk-KZ" sz="2800" smtClean="0"/>
              <a:t>3. Педагогика ғылымының аксеологиялық негiздерi</a:t>
            </a:r>
          </a:p>
          <a:p>
            <a:pPr eaLnBrk="1" hangingPunct="1">
              <a:lnSpc>
                <a:spcPct val="80000"/>
              </a:lnSpc>
              <a:defRPr/>
            </a:pPr>
            <a:r>
              <a:rPr lang="kk-KZ" sz="2800" smtClean="0"/>
              <a:t>4. Педагогикадағы мақсатты анықтау</a:t>
            </a:r>
            <a:endParaRPr lang="uk-UA" sz="2800" smtClean="0"/>
          </a:p>
          <a:p>
            <a:pPr eaLnBrk="1" hangingPunct="1">
              <a:lnSpc>
                <a:spcPct val="80000"/>
              </a:lnSpc>
              <a:defRPr/>
            </a:pPr>
            <a:r>
              <a:rPr lang="uk-UA" sz="2800" smtClean="0"/>
              <a:t>5. Оқушы тұлғасы – тәрбиенің объектісі мен субъектісі</a:t>
            </a:r>
            <a:endParaRPr lang="kk-KZ" sz="2800" smtClean="0"/>
          </a:p>
          <a:p>
            <a:pPr eaLnBrk="1" hangingPunct="1">
              <a:lnSpc>
                <a:spcPct val="80000"/>
              </a:lnSpc>
              <a:defRPr/>
            </a:pPr>
            <a:r>
              <a:rPr lang="kk-KZ" sz="2800" smtClean="0"/>
              <a:t>6. Дамудың жас және жеке ерекшеліктер </a:t>
            </a:r>
          </a:p>
          <a:p>
            <a:pPr eaLnBrk="1" hangingPunct="1">
              <a:lnSpc>
                <a:spcPct val="80000"/>
              </a:lnSpc>
              <a:defRPr/>
            </a:pPr>
            <a:r>
              <a:rPr lang="kk-KZ" sz="2800" smtClean="0"/>
              <a:t>7. Қазақстан Республикасындағы білім беру жүйесі</a:t>
            </a:r>
          </a:p>
          <a:p>
            <a:pPr eaLnBrk="1" hangingPunct="1">
              <a:lnSpc>
                <a:spcPct val="80000"/>
              </a:lnSpc>
              <a:defRPr/>
            </a:pPr>
            <a:endParaRPr lang="ru-RU" sz="28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468313" y="-242888"/>
            <a:ext cx="8229600" cy="1139826"/>
          </a:xfrm>
        </p:spPr>
        <p:txBody>
          <a:bodyPr/>
          <a:lstStyle/>
          <a:p>
            <a:pPr eaLnBrk="1" hangingPunct="1">
              <a:defRPr/>
            </a:pPr>
            <a:r>
              <a:rPr lang="kk-KZ" sz="2800" smtClean="0"/>
              <a:t>ІІ бөлім. Тәрбие теориясы</a:t>
            </a:r>
            <a:br>
              <a:rPr lang="kk-KZ" sz="2800" smtClean="0"/>
            </a:br>
            <a:endParaRPr lang="ru-RU" sz="2800" smtClean="0"/>
          </a:p>
        </p:txBody>
      </p:sp>
      <p:sp>
        <p:nvSpPr>
          <p:cNvPr id="129027" name="Rectangle 3"/>
          <p:cNvSpPr>
            <a:spLocks noGrp="1" noChangeArrowheads="1"/>
          </p:cNvSpPr>
          <p:nvPr>
            <p:ph type="body" idx="1"/>
          </p:nvPr>
        </p:nvSpPr>
        <p:spPr/>
        <p:txBody>
          <a:bodyPr/>
          <a:lstStyle/>
          <a:p>
            <a:pPr eaLnBrk="1" hangingPunct="1">
              <a:defRPr/>
            </a:pPr>
            <a:r>
              <a:rPr lang="kk-KZ" sz="2800" smtClean="0"/>
              <a:t>1. Педагогикалық процесс жүйесіндегі тәрбие</a:t>
            </a:r>
          </a:p>
          <a:p>
            <a:pPr eaLnBrk="1" hangingPunct="1">
              <a:defRPr/>
            </a:pPr>
            <a:r>
              <a:rPr lang="kk-KZ" sz="2800" smtClean="0"/>
              <a:t>2.  Тәрбие заңдылықтары мен принциптері</a:t>
            </a:r>
          </a:p>
          <a:p>
            <a:pPr eaLnBrk="1" hangingPunct="1">
              <a:defRPr/>
            </a:pPr>
            <a:r>
              <a:rPr lang="kk-KZ" sz="2800" smtClean="0"/>
              <a:t>3. Тәрбие процесінде тұлғаны қалыптастыру</a:t>
            </a:r>
          </a:p>
          <a:p>
            <a:pPr eaLnBrk="1" hangingPunct="1">
              <a:defRPr/>
            </a:pPr>
            <a:r>
              <a:rPr lang="kk-KZ" sz="2800" smtClean="0"/>
              <a:t>4. Қазіргі педагогикадағы тәрбие әдістері, құралдары </a:t>
            </a:r>
          </a:p>
          <a:p>
            <a:pPr eaLnBrk="1" hangingPunct="1">
              <a:defRPr/>
            </a:pPr>
            <a:r>
              <a:rPr lang="kk-KZ" sz="2800" smtClean="0"/>
              <a:t>және формалары</a:t>
            </a:r>
          </a:p>
          <a:p>
            <a:pPr eaLnBrk="1" hangingPunct="1">
              <a:defRPr/>
            </a:pPr>
            <a:r>
              <a:rPr lang="kk-KZ" sz="2800" smtClean="0"/>
              <a:t>5. Дүниеге көзқарас – қалыптасушы тұлғаның негізі</a:t>
            </a:r>
            <a:endParaRPr lang="kk-KZ" altLang="ko-KR" sz="2800" smtClean="0"/>
          </a:p>
          <a:p>
            <a:pPr eaLnBrk="1" hangingPunct="1">
              <a:defRPr/>
            </a:pPr>
            <a:r>
              <a:rPr lang="kk-KZ" altLang="ko-KR" sz="2800" smtClean="0"/>
              <a:t>6..Ұжым-тәрбие құралы</a:t>
            </a:r>
          </a:p>
          <a:p>
            <a:pPr eaLnBrk="1" hangingPunct="1">
              <a:defRPr/>
            </a:pPr>
            <a:endParaRPr lang="ru-RU" sz="28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pPr eaLnBrk="1" hangingPunct="1">
              <a:defRPr/>
            </a:pPr>
            <a:r>
              <a:rPr lang="kk-KZ" altLang="ko-KR" sz="4000" smtClean="0"/>
              <a:t>ІІІ бөлім. Оқыту теориясы</a:t>
            </a:r>
            <a:br>
              <a:rPr lang="kk-KZ" altLang="ko-KR" sz="4000" smtClean="0"/>
            </a:br>
            <a:endParaRPr lang="ru-RU" sz="4000" smtClean="0"/>
          </a:p>
        </p:txBody>
      </p:sp>
      <p:sp>
        <p:nvSpPr>
          <p:cNvPr id="130051" name="Rectangle 3"/>
          <p:cNvSpPr>
            <a:spLocks noGrp="1" noChangeArrowheads="1"/>
          </p:cNvSpPr>
          <p:nvPr>
            <p:ph type="body" idx="1"/>
          </p:nvPr>
        </p:nvSpPr>
        <p:spPr/>
        <p:txBody>
          <a:bodyPr/>
          <a:lstStyle/>
          <a:p>
            <a:pPr eaLnBrk="1" hangingPunct="1">
              <a:lnSpc>
                <a:spcPct val="90000"/>
              </a:lnSpc>
              <a:defRPr/>
            </a:pPr>
            <a:r>
              <a:rPr lang="kk-KZ" altLang="ko-KR" sz="2400" smtClean="0"/>
              <a:t>1.  Дидактика-оқыту теориясы</a:t>
            </a:r>
          </a:p>
          <a:p>
            <a:pPr eaLnBrk="1" hangingPunct="1">
              <a:lnSpc>
                <a:spcPct val="90000"/>
              </a:lnSpc>
              <a:defRPr/>
            </a:pPr>
            <a:r>
              <a:rPr lang="kk-KZ" altLang="ko-KR" sz="2400" smtClean="0"/>
              <a:t>2.  Оқыту процесі – тұтас жүйе </a:t>
            </a:r>
          </a:p>
          <a:p>
            <a:pPr eaLnBrk="1" hangingPunct="1">
              <a:lnSpc>
                <a:spcPct val="90000"/>
              </a:lnSpc>
              <a:defRPr/>
            </a:pPr>
            <a:r>
              <a:rPr lang="kk-KZ" altLang="ko-KR" sz="2400" smtClean="0"/>
              <a:t>3. Оқыту заңдары, зањдылыќтары және принциптер</a:t>
            </a:r>
          </a:p>
          <a:p>
            <a:pPr eaLnBrk="1" hangingPunct="1">
              <a:lnSpc>
                <a:spcPct val="90000"/>
              </a:lnSpc>
              <a:defRPr/>
            </a:pPr>
            <a:r>
              <a:rPr lang="kk-KZ" altLang="ko-KR" sz="2400" smtClean="0"/>
              <a:t>4.   Қазіргі кездегі оқыту  құралдары мен әдістері</a:t>
            </a:r>
            <a:endParaRPr lang="nl-NL" altLang="ko-KR" sz="2400" smtClean="0">
              <a:ea typeface="굴림" charset="-127"/>
            </a:endParaRPr>
          </a:p>
          <a:p>
            <a:pPr eaLnBrk="1" hangingPunct="1">
              <a:lnSpc>
                <a:spcPct val="90000"/>
              </a:lnSpc>
              <a:defRPr/>
            </a:pPr>
            <a:r>
              <a:rPr lang="kk-KZ" altLang="ko-KR" sz="2400" smtClean="0"/>
              <a:t>5. Қазіргі кезде оқытуды ұйымдастыру формалары</a:t>
            </a:r>
          </a:p>
          <a:p>
            <a:pPr eaLnBrk="1" hangingPunct="1">
              <a:lnSpc>
                <a:spcPct val="90000"/>
              </a:lnSpc>
              <a:defRPr/>
            </a:pPr>
            <a:r>
              <a:rPr lang="kk-KZ" altLang="ko-KR" sz="2400" smtClean="0"/>
              <a:t>6. Оқыту процесінің сапасын педагогикалық бақылау</a:t>
            </a:r>
          </a:p>
          <a:p>
            <a:pPr eaLnBrk="1" hangingPunct="1">
              <a:lnSpc>
                <a:spcPct val="90000"/>
              </a:lnSpc>
              <a:defRPr/>
            </a:pPr>
            <a:r>
              <a:rPr lang="kk-KZ" altLang="ko-KR" sz="2400" smtClean="0"/>
              <a:t>7. Оқушылардың оқуын мотивациялау</a:t>
            </a:r>
          </a:p>
          <a:p>
            <a:pPr eaLnBrk="1" hangingPunct="1">
              <a:lnSpc>
                <a:spcPct val="90000"/>
              </a:lnSpc>
              <a:defRPr/>
            </a:pPr>
            <a:r>
              <a:rPr lang="kk-KZ" altLang="ko-KR" sz="2400" smtClean="0"/>
              <a:t>8. Оқытудың педагогикалық  технологиялары</a:t>
            </a:r>
            <a:endParaRPr lang="ru-RU" sz="2400" smtClean="0"/>
          </a:p>
          <a:p>
            <a:pPr eaLnBrk="1" hangingPunct="1">
              <a:lnSpc>
                <a:spcPct val="90000"/>
              </a:lnSpc>
              <a:defRPr/>
            </a:pPr>
            <a:endParaRPr lang="ru-RU" sz="24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kk-KZ" sz="3200" dirty="0" smtClean="0">
                <a:latin typeface="Times New Roman" pitchFamily="18" charset="0"/>
                <a:cs typeface="Times New Roman" pitchFamily="18" charset="0"/>
              </a:rPr>
              <a:t>4 дәріс. Педагогика пәнін оқытудың ерекшеліктері</a:t>
            </a:r>
            <a:endParaRPr lang="ru-RU" sz="3200"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pPr>
              <a:buFont typeface="Wingdings" pitchFamily="2" charset="2"/>
              <a:buNone/>
              <a:defRPr/>
            </a:pPr>
            <a:r>
              <a:rPr lang="kk-KZ" dirty="0" smtClean="0"/>
              <a:t>Педагогика пәнін оқытуда ең алдымен қандай мамандыққа оқытылып жатқандығы есепке алынуы тиіс. Екіншіден, неғұрлым жаңа дерек көзін, әдебиетерді қолдану. Үшіншіден, алдын ала тақырыптарға байланысты әдістемелер мен технологияларды таңдау. Сонымен қатар, алдын ала болжам жасай отырып практикалық байланыс жасау.</a:t>
            </a:r>
            <a:endParaRPr lang="ru-RU" dirty="0"/>
          </a:p>
        </p:txBody>
      </p:sp>
    </p:spTree>
  </p:cSld>
  <p:clrMapOvr>
    <a:masterClrMapping/>
  </p:clrMapOvr>
</p:sld>
</file>

<file path=ppt/theme/theme1.xml><?xml version="1.0" encoding="utf-8"?>
<a:theme xmlns:a="http://schemas.openxmlformats.org/drawingml/2006/main" name="Течение">
  <a:themeElements>
    <a:clrScheme name="Течение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Течение">
      <a:majorFont>
        <a:latin typeface="Garamond"/>
        <a:ea typeface=""/>
        <a:cs typeface="Arial"/>
      </a:majorFont>
      <a:minorFont>
        <a:latin typeface="Garamond"/>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Течение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Течение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Течение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Течение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Течение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Течение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Течение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Течение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Течение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Круги">
  <a:themeElements>
    <a:clrScheme name="Круги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Круги">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Круги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Круги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Круги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Круги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Круги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Круги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Круги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Круги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Круги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631</TotalTime>
  <Words>4062</Words>
  <Application>Microsoft Office PowerPoint</Application>
  <PresentationFormat>Экран (4:3)</PresentationFormat>
  <Paragraphs>302</Paragraphs>
  <Slides>53</Slides>
  <Notes>2</Notes>
  <HiddenSlides>0</HiddenSlides>
  <MMClips>0</MMClips>
  <ScaleCrop>false</ScaleCrop>
  <HeadingPairs>
    <vt:vector size="6" baseType="variant">
      <vt:variant>
        <vt:lpstr>Использованные шрифты</vt:lpstr>
      </vt:variant>
      <vt:variant>
        <vt:i4>6</vt:i4>
      </vt:variant>
      <vt:variant>
        <vt:lpstr>Тема</vt:lpstr>
      </vt:variant>
      <vt:variant>
        <vt:i4>2</vt:i4>
      </vt:variant>
      <vt:variant>
        <vt:lpstr>Заголовки слайдов</vt:lpstr>
      </vt:variant>
      <vt:variant>
        <vt:i4>53</vt:i4>
      </vt:variant>
    </vt:vector>
  </HeadingPairs>
  <TitlesOfParts>
    <vt:vector size="61" baseType="lpstr">
      <vt:lpstr>Arial</vt:lpstr>
      <vt:lpstr>Garamond</vt:lpstr>
      <vt:lpstr>Wingdings</vt:lpstr>
      <vt:lpstr>Calibri</vt:lpstr>
      <vt:lpstr>굴림</vt:lpstr>
      <vt:lpstr>Times New Roman</vt:lpstr>
      <vt:lpstr>Течение</vt:lpstr>
      <vt:lpstr>Круги</vt:lpstr>
      <vt:lpstr>«ПЕДАГОГИКАНЫ оқыту әдістемесі »  </vt:lpstr>
      <vt:lpstr>Кіріспе</vt:lpstr>
      <vt:lpstr>2 дәріс Педагогиканы оқыту әдістемесінің пәні мен міндеттері</vt:lpstr>
      <vt:lpstr>Оқу пәнімен байланысы</vt:lpstr>
      <vt:lpstr>3 дәріс Педагогика курсының құрылымы мен мазмұны</vt:lpstr>
      <vt:lpstr>1 бөлім. Педагогиканың  жалпы мәселелері. </vt:lpstr>
      <vt:lpstr>ІІ бөлім. Тәрбие теориясы </vt:lpstr>
      <vt:lpstr>ІІІ бөлім. Оқыту теориясы </vt:lpstr>
      <vt:lpstr>4 дәріс. Педагогика пәнін оқытудың ерекшеліктері</vt:lpstr>
      <vt:lpstr>5 дәріс. Педагогиканы оқытудағы әдістер </vt:lpstr>
      <vt:lpstr>Жобалау әдісі </vt:lpstr>
      <vt:lpstr>Педагогикалық жобалаудың түрлері мен кезеңдері</vt:lpstr>
      <vt:lpstr>Педагогикалық жобалаудың негізгі ұстанымдары:</vt:lpstr>
      <vt:lpstr>Мәселелік оқыту</vt:lpstr>
      <vt:lpstr>Негізгі баспалдақтары</vt:lpstr>
      <vt:lpstr>6 дәріс Педагогиканы оқытудағы технологиялар</vt:lpstr>
      <vt:lpstr>оқытудың педагогикалық технологиясына шолу </vt:lpstr>
      <vt:lpstr>Ғалымдар көзқарастары </vt:lpstr>
      <vt:lpstr>Технологиялардың қолданысы </vt:lpstr>
      <vt:lpstr>7 дәріс Колледждерде, жоғары оқу орындарында педагогиканы оқытудың ерекшеліктері.  8 дәріс Колледждерде, жоғары оқу орындарында педагогиканы оқытудың формалары мен әдістері</vt:lpstr>
      <vt:lpstr>Слайд 21</vt:lpstr>
      <vt:lpstr>Слайд 22</vt:lpstr>
      <vt:lpstr>Слайд 23</vt:lpstr>
      <vt:lpstr>Слайд 24</vt:lpstr>
      <vt:lpstr>9 дәріс Педагогика мамандығына кіріспе</vt:lpstr>
      <vt:lpstr>Педагогтың жұмысында келесі өзара байланысты қызмет түрлері </vt:lpstr>
      <vt:lpstr>Педагогикалық қызметтің ерекшеліктері</vt:lpstr>
      <vt:lpstr>10- дәріс Педагогикалық мамандықтарға арналған «Педагогика» курсы</vt:lpstr>
      <vt:lpstr>Слайд 29</vt:lpstr>
      <vt:lpstr>Слайд 30</vt:lpstr>
      <vt:lpstr>11 дәріс. «Педагогиканың жалпы негіздері» бөлімінің әдістемелік ерекшеліктері.</vt:lpstr>
      <vt:lpstr>Слайд 32</vt:lpstr>
      <vt:lpstr>12 дәріс  Педагогикалық емес мамандықтарға оқытылатын «Педагогика» курсының мазмұны</vt:lpstr>
      <vt:lpstr>Слайд 34</vt:lpstr>
      <vt:lpstr>Слайд 35</vt:lpstr>
      <vt:lpstr>13 дәріс «Дидактика» бөліміне әдістемелік сипаттама </vt:lpstr>
      <vt:lpstr>оқыту әдістері</vt:lpstr>
      <vt:lpstr>педагогиканың құрылымы:</vt:lpstr>
      <vt:lpstr>«Тәрбие теориясы» бөліміне әдістемелік сипаттама </vt:lpstr>
      <vt:lpstr>14 дәріс  Педагогика пәнін оқытуда қолданылатын белсенді әдістер </vt:lpstr>
      <vt:lpstr>Слайд 41</vt:lpstr>
      <vt:lpstr>Слайд 42</vt:lpstr>
      <vt:lpstr>Слайд 43</vt:lpstr>
      <vt:lpstr>Слайд 44</vt:lpstr>
      <vt:lpstr>15 дәріс Мектептану немесе мектепті басқару бөлімін оқыту ерекшеліктері</vt:lpstr>
      <vt:lpstr>Слайд 46</vt:lpstr>
      <vt:lpstr>Слайд 47</vt:lpstr>
      <vt:lpstr>Слайд 48</vt:lpstr>
      <vt:lpstr>Слайд 49</vt:lpstr>
      <vt:lpstr>Слайд 50</vt:lpstr>
      <vt:lpstr>Слайд 51</vt:lpstr>
      <vt:lpstr>Слайд 52</vt:lpstr>
      <vt:lpstr>Қорытынды </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«ЖОЄАРЄЫ МЕКТЕП ПЕДАГОГИКАСЫ»  КУРСЫН ОЌЫТУ ЈДІСТЕМЕСІ</dc:title>
  <dc:creator>Бану</dc:creator>
  <cp:lastModifiedBy>Meyramkul</cp:lastModifiedBy>
  <cp:revision>136</cp:revision>
  <dcterms:created xsi:type="dcterms:W3CDTF">2008-10-12T21:00:27Z</dcterms:created>
  <dcterms:modified xsi:type="dcterms:W3CDTF">2016-02-05T03:06:23Z</dcterms:modified>
</cp:coreProperties>
</file>